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raport_projektu_demo.docx (raport statusu projektu, 31 sierpnia 2026)
- Visual on this slide was generated with Microsoft Copilot.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przedstawić zarządowi najważniejszy obraz sytuacji bez wchodzenia w szczegóły operacyjne.
PUNKT 1: projekt jest przed planem
Całościowy postęp wynosi 62% wobec 58% planu. Oznacza to przewagę 4 punktów procentowych nad harmonogramem. Głównym źródłem wyprzedzenia była szybsza konfiguracja finansów.
PUNKT 2: ścieżka krytyczna jest w magazynie
Migracja stanów magazynowych wyznacza najwcześniejszy możliwy termin startu. Obszar magazynowy ma 55% zaawansowania i pozostaje kluczowym ograniczeniem harmonogramu. Dlatego jakość danych magazynowych wymaga bieżącej uwagi kierownictwa projektu.
PUNKT 3: przekroczenie mieści się w rezerwie
Prognoza końcowa wynosi 1,268 mln zł, czyli o 28 tys. zł powyżej budżetu bazowego. Rezerwa projektowa wynosi 84 tys. zł i nie została wykorzystana. Przekroczenie nie wymaga zwiększenia budżetu, lecz formalnej zgody na użycie części rezerwy.
PUNKT 4: zarząd ma trzy decyzje
Do podjęcia są decyzje o rezerwie, etapie drugim i dacie startu. Terminy decyzji przypadają odpowiednio na 15 września, 30 września i 31 października 2026. Brak rozstrzygnięć może utrudnić domknięcie zakresu CRM i utrzymanie terminu uruchomienia.
PRZEJŚCIE: Mając ten obraz całości, przejdźmy do postępu poszczególnych modułów.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pokazać, które moduły są blisko zakończenia, a które wymagają największej uwagi.
PUNKT 1: finanse i księgowość, 95%
Moduł finansowy osiągnął 95% zaawansowania. Z 23 uwag z testów akceptacyjnych zamknięto 19, a 4 pozostają otwarte. Priorytetem jest domknięcie tych czterech uwag.
PUNKT 2: gospodarka magazynowa, 55%
Moduł magazynowy jest zaawansowany w 55%. Zmapowano 1 840 pozycji i uruchomiono skanery w magazynie głównym. Trwająca migracja stanów magazynowych determinuje najwcześniejszą datę startu.
PUNKT 3: sprzedaż i CRM, 48%
Moduł sprzedażowy i CRM osiągnął 48% zaawansowania. Skonfigurowano cennik i ścieżkę ofertową oraz zaimportowano 420 kontaktów. Integracja z pocztą nie rozpoczęła się, ponieważ zależy od decyzji o zakresie etapu drugiego.
PUNKT 4: raportowanie zarządcze, 30%
Raportowanie zarządcze ma 30% zaawansowania. Uzgodniono katalog 18 wskaźników i przygotowano 4 raporty. Tempo prac wzrośnie po zakończeniu migracji magazynu, ponieważ większość wskaźników opiera się na stanach i obrotach.
PRZEJŚCIE: Różnice w postępie modułów przekładają się bezpośrednio na harmonogram, dlatego teraz pokażę ścieżkę krytyczną.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wyjaśnić zależności prowadzące do planowanego uruchomienia 1 lutego 2027.
PUNKT 1: migracja magazynu
Migracja danych magazynowych powinna zakończyć się do 15 grudnia 2026. Jest to pierwszy i najważniejszy element ścieżki krytycznej. Każde opóźnienie migracji przesuwa przestrzeń na testy, szkolenia i start.
PUNKT 2: testy integracyjne
Testy integracyjne wszystkich modułów zaplanowano od 16 grudnia do 10 stycznia. Testy mogą rozpocząć się po uzyskaniu właściwej jakości danych magazynowych. Dostępność kluczowych użytkowników pozostaje warunkiem realizacji tego etapu.
PUNKT 3: szkolenia użytkowników
Szkolenia obejmą 40 osób w sześciu grupach. Planowany termin szkoleń to 12–23 stycznia 2027. Przyspieszenie startu na styczeń wymagałoby rozpoczęcia szkoleń już w pierwszym tygodniu stycznia.
PUNKT 4: start i hypercare
Bazowy start produkcyjny to 1 lutego 2027, a wzmożone wsparcie obejmuje luty i marzec. Utrzymanie lutowego terminu wymaga zgody na nadgodziny magazynu w grudniu. Alternatywą jest świadome przesunięcie startu na 1 marca.
PRZEJŚCIE: Po omówieniu terminu przejdźmy do kosztu realizacji i prognozy końcowej.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pokazać pełny obraz finansowy i wskazać decyzję potrzebną do utrzymania finansowania projektu.
PUNKT 1: budżet i wydatki
Budżet całkowity wynosi 1 240 000 zł. Dotychczas wydano 762 000 zł, czyli 61% budżetu. Poziom wykonania budżetu pozostaje zbliżony do 62% postępu prac.
PUNKT 2: prognoza końcowa
Prognozowany koszt końcowy wynosi 1 268 000 zł. Oznacza to przekroczenie o 28 000 zł, czyli około 2,3% budżetu bazowego. Prognoza uwzględnia znane dziś dodatkowe koszty.
PUNKT 3: przyczyny przekroczenia
Pierwszą przyczyną jest 12 dodatkowych dni konsultanta przy migracji stanów magazynowych. Drugą przyczyną jest 9 000 zł na dodatkowe licencje skanerów. Oba koszty wynikają z warunków ujawnionych podczas realizacji projektu.
PUNKT 4: pokrycie z rezerwy
Rezerwa projektowa wynosi 84 000 zł i nie została dotąd naruszona. Prognozowane przekroczenie w całości mieści się w rezerwie. Potrzebna jest formalna zgoda zarządu na wykorzystanie 28 000 zł.
PRZEJŚCIE: Źródło dodatkowych kosztów łączy się z obszarami ryzyka, które omówię na kolejnym slajdzie.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skupić uwagę zarządu na dwóch ryzykach wysokich i dwóch średnich oraz na działaniach ograniczających.
PUNKT 1: wysokie ryzyko niespójności danych magazynowych
Ta sama pozycja występuje w starym systemie pod kilkoma nazwami i indeksami. Skutkiem może być opóźnienie startu produkcyjnego o dwa do czterech tygodni. Działaniem zaradczym jest przegląd 200 najczęściej ruszanych pozycji do 30 września.
PUNKT 2: wysokie ryzyko dostępności księgowości
Dział księgowości zamyka kwartał w październiku i nie będzie miał czasu na testy. Skutkiem może być przesunięcie testów integracyjnych. Działaniem zaradczym jest przeniesienie testów księgowości na drugą połowę listopada, na co uzyskano zgodę kierownika działu.
PUNKT 3: średnie ryzyko braku decyzji o etapie drugim
Opóźnienie decyzji blokuje integrację poczty w module sprzedaży. Skutkiem jest brak możliwości podniesienia zaawansowania CRM powyżej 60%. Działaniem zaradczym jest rozstrzygnięcie zakresu na wrześniowym przeglądzie zarządu.
PUNKT 4: średnie ryzyko urlopu administratora
Administrator rozpoczyna urlop 1 października. Skutkiem jest brak wsparcia migracji przez dwa tygodnie. Działaniem zaradczym jest wyznaczone zastępstwo i przekazanie wiedzy do 27 września.
INFORMACJA DODATKOWA
Piąte ryzyko ma poziom niski i dotyczy wydajności raportów na pełnym zbiorze danych. Możliwym skutkiem są dłuższe czasy odpowiedzi po starcie. Działaniem zaradczym są testy wydajnościowe zaplanowane na grudzień.
PRZEJŚCIE: Po ryzykach przejdźmy do konkretnych działań, które zespół ma wykonać we wrześniu.
[Sources]
- raport_projektu_demo.docx, sekcja 5 „Ryzyka”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wskazać działania, które trzeba wykonać we wrześniu, aby zabezpieczyć jakość danych i gotowość organizacyjną.
PUNKT 1: zamknięcie czterech uwag
Cztery otwarte uwagi dotyczą testów modułu finansowego. Plan zakłada ich zamknięcie do 12 września. Domknięcie uwag pozwoli utrzymać bardzo wysoką gotowość modułu finansowego.
PUNKT 2: przekazanie wiedzy
Przekazanie wiedzy przed urlopem administratora powinno zakończyć się do 27 września. Zastępstwo zostało wyznaczone. Działanie ma ograniczyć dwutygodniową lukę we wsparciu migracji.
PUNKT 3: przegląd 200 pozycji
Do 30 września trzeba przejrzeć słownik mapowań dla 200 kluczowych pozycji magazynowych. Przegląd ma ograniczyć skutki niespójności nazw i indeksów w starym systemie. Jest to najważniejsze działanie zaradcze dla wysokiego ryzyka danych magazynowych.
PUNKT 4: konfiguracja raportów i materiał decyzyjny
Konfiguracja raportów dla obszaru sprzedaży startuje od 8 września. Materiał o zakresie etapu drugiego ma być gotowy na przegląd zarządu 25 września. Oba działania wspierają dalszy postęp raportowania i decyzję dotyczącą integracji poczty.
PRZEJŚCIE: Realizacja tych działań wymaga równolegle trzech formalnych decyzji zarządu.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uzyskać trzy jednoznaczne rozstrzygnięcia zarządu wraz z terminami.
PUNKT 1: użycie rezerwy
Potrzebna jest zgoda na wykorzystanie 28 000 zł z rezerwy projektowej. Kwota pokryje prognozowane przekroczenie bez zwiększania całkowitego finansowania. Termin decyzji to 15 września 2026.
PUNKT 2: zakres etapu drugiego
Zarząd powinien zdecydować, czy integracja poczty w module sprzedaży wchodzi do pierwszego uruchomienia. Od tej decyzji zależy możliwość domknięcia modułu CRM w tym roku. Termin decyzji to 30 września 2026.
PUNKT 3: data startu
Do wyboru pozostaje utrzymanie startu 1 lutego 2027 albo przesunięcie go na 1 marca. Utrzymanie lutego wymaga zgody na nadgodziny zespołu magazynowego w grudniu. Termin potwierdzenia decyzji to 31 października 2026.
PUNKT 4: oczekiwany rezultat posiedzenia
Oczekiwanym rezultatem są trzy formalne rozstrzygnięcia. Decyzje powinny być jednoznaczne, ponieważ wpływają na koszt, zakres i termin. Po ich podjęciu zespół może prowadzić dalsze prace bez otwartych założeń zarządczych.
PRZEJŚCIE: Na zakończenie podsumuję trzy rekomendowane priorytety operacyjne na wrzesień.
[Sources]
- raport_projektu_demo.docx (raport statusu projektu, 31 sierpnia 2026)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 SLAJDU: zakończyć prezentację trzema operacyjnymi rekomendacjami wynikającymi wprost z planu na wrzesień.
PUNKT 1: domknąć testy finansów
Pierwszą rekomendacją jest zamknięcie czterech otwartych uwag z testów modułu finansowego. Termin wykonania wskazany w raporcie to 12 września. Działanie powinno domknąć najbardziej zaawansowany moduł projektu.
PUNKT 2: zweryfikować mapowania
Drugą rekomendacją jest przegląd słownika mapowań dla 200 kluczowych pozycji magazynowych. Termin wykonania to 30 września. Działanie bezpośrednio ogranicza największe ryzyko dla terminu startu.
PUNKT 3: przygotować decyzję o etapie drugim
Trzecią rekomendacją jest przygotowanie materiału decyzyjnego o zakresie drugiego etapu. Materiał ma być gotowy na przegląd zarządu 25 września. Działanie umożliwi rozstrzygnięcie, czy integracja poczty wejdzie do pierwszego uruchomienia.
PRZEJŚCIE I ZAMKNIĘCIE: Proponuję zakończyć posiedzenie potwierdzeniem właścicieli tych trzech działań oraz rozstrzygnięciem decyzji pokazanych na poprzednim slajdzie.
[Sources]
- raport_projektu_demo.docx, sekcja 8 „Plan na wrzesień”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4F7FA"/>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3B8A6"/>
          </a:solidFill>
          <a:ln w="12700">
            <a:solidFill>
              <a:srgbClr val="13B8A6"/>
            </a:solidFill>
            <a:prstDash val="solid"/>
          </a:ln>
        </p:spPr>
      </p:sp>
      <p:sp>
        <p:nvSpPr>
          <p:cNvPr id="3" name="Text 1"/>
          <p:cNvSpPr/>
          <p:nvPr/>
        </p:nvSpPr>
        <p:spPr>
          <a:xfrm>
            <a:off x="411480" y="237744"/>
            <a:ext cx="4572000" cy="182880"/>
          </a:xfrm>
          <a:prstGeom prst="rect">
            <a:avLst/>
          </a:prstGeom>
          <a:noFill/>
          <a:ln/>
        </p:spPr>
        <p:txBody>
          <a:bodyPr wrap="square" lIns="0" tIns="0" rIns="0" bIns="0" rtlCol="0" anchor="ctr"/>
          <a:lstStyle/>
          <a:p>
            <a:pPr indent="0" marL="0">
              <a:buNone/>
            </a:pPr>
            <a:r>
              <a:rPr lang="en-US" sz="800" b="1" spc="150" kern="0" dirty="0">
                <a:solidFill>
                  <a:srgbClr val="5B6B7A"/>
                </a:solidFill>
              </a:rPr>
              <a:t>NORDVENT  |  WDROŻENIE ERP</a:t>
            </a:r>
            <a:endParaRPr lang="en-US" sz="800" dirty="0"/>
          </a:p>
        </p:txBody>
      </p:sp>
      <p:sp>
        <p:nvSpPr>
          <p:cNvPr id="4" name="Text 2"/>
          <p:cNvSpPr/>
          <p:nvPr/>
        </p:nvSpPr>
        <p:spPr>
          <a:xfrm>
            <a:off x="10607040" y="237744"/>
            <a:ext cx="1097280" cy="182880"/>
          </a:xfrm>
          <a:prstGeom prst="rect">
            <a:avLst/>
          </a:prstGeom>
          <a:noFill/>
          <a:ln/>
        </p:spPr>
        <p:txBody>
          <a:bodyPr wrap="square" lIns="0" tIns="0" rIns="0" bIns="0" rtlCol="0" anchor="ctr"/>
          <a:lstStyle/>
          <a:p>
            <a:pPr algn="r" indent="0" marL="0">
              <a:buNone/>
            </a:pPr>
            <a:r>
              <a:rPr lang="en-US" sz="800" dirty="0">
                <a:solidFill>
                  <a:srgbClr val="7A8793"/>
                </a:solidFill>
              </a:rPr>
              <a:t>31.08.2026</a:t>
            </a:r>
            <a:endParaRPr lang="en-US" sz="800" dirty="0"/>
          </a:p>
        </p:txBody>
      </p:sp>
      <p:sp>
        <p:nvSpPr>
          <p:cNvPr id="5" name="Shape 3"/>
          <p:cNvSpPr/>
          <p:nvPr/>
        </p:nvSpPr>
        <p:spPr>
          <a:xfrm>
            <a:off x="411480" y="6528816"/>
            <a:ext cx="11365992" cy="0"/>
          </a:xfrm>
          <a:prstGeom prst="line">
            <a:avLst/>
          </a:prstGeom>
          <a:noFill/>
          <a:ln w="12700">
            <a:solidFill>
              <a:srgbClr val="DCE3EA"/>
            </a:solidFill>
            <a:prstDash val="solid"/>
          </a:ln>
        </p:spPr>
      </p:sp>
      <p:sp>
        <p:nvSpPr>
          <p:cNvPr id="6" name="Text 4"/>
          <p:cNvSpPr/>
          <p:nvPr/>
        </p:nvSpPr>
        <p:spPr>
          <a:xfrm>
            <a:off x="411480" y="6583680"/>
            <a:ext cx="4572000" cy="137160"/>
          </a:xfrm>
          <a:prstGeom prst="rect">
            <a:avLst/>
          </a:prstGeom>
          <a:noFill/>
          <a:ln/>
        </p:spPr>
        <p:txBody>
          <a:bodyPr wrap="square" lIns="0" tIns="0" rIns="0" bIns="0" rtlCol="0" anchor="ctr"/>
          <a:lstStyle/>
          <a:p>
            <a:pPr indent="0" marL="0">
              <a:buNone/>
            </a:pPr>
            <a:r>
              <a:rPr lang="en-US" sz="700" dirty="0">
                <a:solidFill>
                  <a:srgbClr val="7A8793"/>
                </a:solidFill>
              </a:rPr>
              <a:t>Źródło: raport_projektu_demo.docx</a:t>
            </a:r>
            <a:endParaRPr lang="en-US" sz="7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pic>
        <p:nvPicPr>
          <p:cNvPr id="2" name="Image 0" descr="/mnt/data/142fbe6d7a.png">    </p:cNvPr>
          <p:cNvPicPr>
            <a:picLocks noChangeAspect="1"/>
          </p:cNvPicPr>
          <p:nvPr/>
        </p:nvPicPr>
        <p:blipFill>
          <a:blip r:embed="rId1"/>
          <a:srcRect l="0" r="0"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2130">
              <a:alpha val="80000"/>
            </a:srgbClr>
          </a:solidFill>
          <a:ln w="12700">
            <a:solidFill>
              <a:srgbClr val="0A2130">
                <a:alpha val="0"/>
              </a:srgbClr>
            </a:solidFill>
            <a:prstDash val="solid"/>
          </a:ln>
        </p:spPr>
      </p:sp>
      <p:sp>
        <p:nvSpPr>
          <p:cNvPr id="4" name="Shape 1"/>
          <p:cNvSpPr/>
          <p:nvPr/>
        </p:nvSpPr>
        <p:spPr>
          <a:xfrm>
            <a:off x="0" y="0"/>
            <a:ext cx="6583680" cy="6858000"/>
          </a:xfrm>
          <a:prstGeom prst="rect">
            <a:avLst/>
          </a:prstGeom>
          <a:solidFill>
            <a:srgbClr val="0B2435">
              <a:alpha val="93000"/>
            </a:srgbClr>
          </a:solidFill>
          <a:ln w="12700">
            <a:solidFill>
              <a:srgbClr val="0B2435">
                <a:alpha val="0"/>
              </a:srgbClr>
            </a:solidFill>
            <a:prstDash val="solid"/>
          </a:ln>
        </p:spPr>
      </p:sp>
      <p:sp>
        <p:nvSpPr>
          <p:cNvPr id="5" name="Text 2"/>
          <p:cNvSpPr/>
          <p:nvPr/>
        </p:nvSpPr>
        <p:spPr>
          <a:xfrm>
            <a:off x="594360" y="731520"/>
            <a:ext cx="3657600" cy="274320"/>
          </a:xfrm>
          <a:prstGeom prst="rect">
            <a:avLst/>
          </a:prstGeom>
          <a:noFill/>
          <a:ln/>
        </p:spPr>
        <p:txBody>
          <a:bodyPr wrap="square" lIns="0" tIns="0" rIns="0" bIns="0" rtlCol="0" anchor="ctr"/>
          <a:lstStyle/>
          <a:p>
            <a:pPr indent="0" marL="0">
              <a:buNone/>
            </a:pPr>
            <a:r>
              <a:rPr lang="en-US" sz="1200" b="1" spc="200" kern="0" dirty="0">
                <a:solidFill>
                  <a:srgbClr val="75E2D7"/>
                </a:solidFill>
              </a:rPr>
              <a:t>WDROŻENIE ERP</a:t>
            </a:r>
            <a:endParaRPr lang="en-US" sz="1200" dirty="0"/>
          </a:p>
        </p:txBody>
      </p:sp>
      <p:sp>
        <p:nvSpPr>
          <p:cNvPr id="6" name="Text 3"/>
          <p:cNvSpPr/>
          <p:nvPr/>
        </p:nvSpPr>
        <p:spPr>
          <a:xfrm>
            <a:off x="594360" y="1188720"/>
            <a:ext cx="5486400" cy="1143000"/>
          </a:xfrm>
          <a:prstGeom prst="rect">
            <a:avLst/>
          </a:prstGeom>
          <a:noFill/>
          <a:ln/>
        </p:spPr>
        <p:txBody>
          <a:bodyPr wrap="square" lIns="0" tIns="0" rIns="0" bIns="0" rtlCol="0" anchor="ctr"/>
          <a:lstStyle/>
          <a:p>
            <a:pPr indent="0" marL="0">
              <a:buNone/>
            </a:pPr>
            <a:r>
              <a:rPr lang="en-US" sz="3400" b="1" dirty="0">
                <a:solidFill>
                  <a:srgbClr val="FFFFFF"/>
                </a:solidFill>
              </a:rPr>
              <a:t>Przegląd zarządczy</a:t>
            </a:r>
            <a:endParaRPr lang="en-US" sz="3400" dirty="0"/>
          </a:p>
          <a:p>
            <a:pPr indent="0" marL="0">
              <a:buNone/>
            </a:pPr>
            <a:r>
              <a:rPr lang="en-US" sz="3400" b="1" dirty="0">
                <a:solidFill>
                  <a:srgbClr val="FFFFFF"/>
                </a:solidFill>
              </a:rPr>
              <a:t>Nordvent</a:t>
            </a:r>
            <a:endParaRPr lang="en-US" sz="3400" dirty="0"/>
          </a:p>
        </p:txBody>
      </p:sp>
      <p:sp>
        <p:nvSpPr>
          <p:cNvPr id="7" name="Text 4"/>
          <p:cNvSpPr/>
          <p:nvPr/>
        </p:nvSpPr>
        <p:spPr>
          <a:xfrm>
            <a:off x="612648" y="2606040"/>
            <a:ext cx="3657600" cy="274320"/>
          </a:xfrm>
          <a:prstGeom prst="rect">
            <a:avLst/>
          </a:prstGeom>
          <a:noFill/>
          <a:ln/>
        </p:spPr>
        <p:txBody>
          <a:bodyPr wrap="square" lIns="0" tIns="0" rIns="0" bIns="0" rtlCol="0" anchor="ctr"/>
          <a:lstStyle/>
          <a:p>
            <a:pPr indent="0" marL="0">
              <a:buNone/>
            </a:pPr>
            <a:r>
              <a:rPr lang="en-US" sz="1500" dirty="0">
                <a:solidFill>
                  <a:srgbClr val="D9E5EC"/>
                </a:solidFill>
              </a:rPr>
              <a:t>Status na 31 sierpnia 2026</a:t>
            </a:r>
            <a:endParaRPr lang="en-US" sz="1500" dirty="0"/>
          </a:p>
        </p:txBody>
      </p:sp>
      <p:sp>
        <p:nvSpPr>
          <p:cNvPr id="8" name="Shape 5"/>
          <p:cNvSpPr/>
          <p:nvPr/>
        </p:nvSpPr>
        <p:spPr>
          <a:xfrm>
            <a:off x="594360" y="4343400"/>
            <a:ext cx="1600200" cy="1097280"/>
          </a:xfrm>
          <a:prstGeom prst="roundRect">
            <a:avLst>
              <a:gd name="adj" fmla="val 5833"/>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9" name="Shape 6"/>
          <p:cNvSpPr/>
          <p:nvPr/>
        </p:nvSpPr>
        <p:spPr>
          <a:xfrm>
            <a:off x="594360" y="4343400"/>
            <a:ext cx="73152" cy="1097280"/>
          </a:xfrm>
          <a:prstGeom prst="rect">
            <a:avLst/>
          </a:prstGeom>
          <a:solidFill>
            <a:srgbClr val="13B8A6"/>
          </a:solidFill>
          <a:ln w="12700">
            <a:solidFill>
              <a:srgbClr val="13B8A6"/>
            </a:solidFill>
            <a:prstDash val="solid"/>
          </a:ln>
        </p:spPr>
      </p:sp>
      <p:sp>
        <p:nvSpPr>
          <p:cNvPr id="10" name="Text 7"/>
          <p:cNvSpPr/>
          <p:nvPr/>
        </p:nvSpPr>
        <p:spPr>
          <a:xfrm>
            <a:off x="813816" y="4526280"/>
            <a:ext cx="1234440" cy="411480"/>
          </a:xfrm>
          <a:prstGeom prst="rect">
            <a:avLst/>
          </a:prstGeom>
          <a:noFill/>
          <a:ln/>
        </p:spPr>
        <p:txBody>
          <a:bodyPr wrap="square" lIns="0" tIns="0" rIns="0" bIns="0" rtlCol="0" anchor="ctr"/>
          <a:lstStyle/>
          <a:p>
            <a:pPr indent="0" marL="0">
              <a:buNone/>
            </a:pPr>
            <a:r>
              <a:rPr lang="en-US" sz="2200" b="1" dirty="0">
                <a:solidFill>
                  <a:srgbClr val="13B8A6"/>
                </a:solidFill>
              </a:rPr>
              <a:t>62%</a:t>
            </a:r>
            <a:endParaRPr lang="en-US" sz="2200" dirty="0"/>
          </a:p>
        </p:txBody>
      </p:sp>
      <p:sp>
        <p:nvSpPr>
          <p:cNvPr id="11" name="Text 8"/>
          <p:cNvSpPr/>
          <p:nvPr/>
        </p:nvSpPr>
        <p:spPr>
          <a:xfrm>
            <a:off x="813816" y="5010912"/>
            <a:ext cx="1234440" cy="274320"/>
          </a:xfrm>
          <a:prstGeom prst="rect">
            <a:avLst/>
          </a:prstGeom>
          <a:noFill/>
          <a:ln/>
        </p:spPr>
        <p:txBody>
          <a:bodyPr wrap="square" lIns="0" tIns="0" rIns="0" bIns="0" rtlCol="0" anchor="ctr"/>
          <a:lstStyle/>
          <a:p>
            <a:pPr indent="0" marL="0">
              <a:buNone/>
            </a:pPr>
            <a:r>
              <a:rPr lang="en-US" sz="1000" dirty="0">
                <a:solidFill>
                  <a:srgbClr val="617282"/>
                </a:solidFill>
              </a:rPr>
              <a:t>zaawansowanie</a:t>
            </a:r>
            <a:endParaRPr lang="en-US" sz="1000" dirty="0"/>
          </a:p>
        </p:txBody>
      </p:sp>
      <p:sp>
        <p:nvSpPr>
          <p:cNvPr id="12" name="Shape 9"/>
          <p:cNvSpPr/>
          <p:nvPr/>
        </p:nvSpPr>
        <p:spPr>
          <a:xfrm>
            <a:off x="2331720" y="4343400"/>
            <a:ext cx="1600200" cy="1097280"/>
          </a:xfrm>
          <a:prstGeom prst="roundRect">
            <a:avLst>
              <a:gd name="adj" fmla="val 5833"/>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3" name="Shape 10"/>
          <p:cNvSpPr/>
          <p:nvPr/>
        </p:nvSpPr>
        <p:spPr>
          <a:xfrm>
            <a:off x="2331720" y="4343400"/>
            <a:ext cx="73152" cy="1097280"/>
          </a:xfrm>
          <a:prstGeom prst="rect">
            <a:avLst/>
          </a:prstGeom>
          <a:solidFill>
            <a:srgbClr val="2878B5"/>
          </a:solidFill>
          <a:ln w="12700">
            <a:solidFill>
              <a:srgbClr val="2878B5"/>
            </a:solidFill>
            <a:prstDash val="solid"/>
          </a:ln>
        </p:spPr>
      </p:sp>
      <p:sp>
        <p:nvSpPr>
          <p:cNvPr id="14" name="Text 11"/>
          <p:cNvSpPr/>
          <p:nvPr/>
        </p:nvSpPr>
        <p:spPr>
          <a:xfrm>
            <a:off x="2551176" y="4526280"/>
            <a:ext cx="1234440" cy="411480"/>
          </a:xfrm>
          <a:prstGeom prst="rect">
            <a:avLst/>
          </a:prstGeom>
          <a:noFill/>
          <a:ln/>
        </p:spPr>
        <p:txBody>
          <a:bodyPr wrap="square" lIns="0" tIns="0" rIns="0" bIns="0" rtlCol="0" anchor="ctr"/>
          <a:lstStyle/>
          <a:p>
            <a:pPr indent="0" marL="0">
              <a:buNone/>
            </a:pPr>
            <a:r>
              <a:rPr lang="en-US" sz="2200" b="1" dirty="0">
                <a:solidFill>
                  <a:srgbClr val="2878B5"/>
                </a:solidFill>
              </a:rPr>
              <a:t>61%</a:t>
            </a:r>
            <a:endParaRPr lang="en-US" sz="2200" dirty="0"/>
          </a:p>
        </p:txBody>
      </p:sp>
      <p:sp>
        <p:nvSpPr>
          <p:cNvPr id="15" name="Text 12"/>
          <p:cNvSpPr/>
          <p:nvPr/>
        </p:nvSpPr>
        <p:spPr>
          <a:xfrm>
            <a:off x="2551176" y="5010912"/>
            <a:ext cx="1234440" cy="274320"/>
          </a:xfrm>
          <a:prstGeom prst="rect">
            <a:avLst/>
          </a:prstGeom>
          <a:noFill/>
          <a:ln/>
        </p:spPr>
        <p:txBody>
          <a:bodyPr wrap="square" lIns="0" tIns="0" rIns="0" bIns="0" rtlCol="0" anchor="ctr"/>
          <a:lstStyle/>
          <a:p>
            <a:pPr indent="0" marL="0">
              <a:buNone/>
            </a:pPr>
            <a:r>
              <a:rPr lang="en-US" sz="1000" dirty="0">
                <a:solidFill>
                  <a:srgbClr val="617282"/>
                </a:solidFill>
              </a:rPr>
              <a:t>wykonanie budżetu</a:t>
            </a:r>
            <a:endParaRPr lang="en-US" sz="1000" dirty="0"/>
          </a:p>
        </p:txBody>
      </p:sp>
      <p:sp>
        <p:nvSpPr>
          <p:cNvPr id="16" name="Shape 13"/>
          <p:cNvSpPr/>
          <p:nvPr/>
        </p:nvSpPr>
        <p:spPr>
          <a:xfrm>
            <a:off x="4069080" y="4343400"/>
            <a:ext cx="1600200" cy="1097280"/>
          </a:xfrm>
          <a:prstGeom prst="roundRect">
            <a:avLst>
              <a:gd name="adj" fmla="val 5833"/>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7" name="Shape 14"/>
          <p:cNvSpPr/>
          <p:nvPr/>
        </p:nvSpPr>
        <p:spPr>
          <a:xfrm>
            <a:off x="4069080" y="4343400"/>
            <a:ext cx="73152" cy="1097280"/>
          </a:xfrm>
          <a:prstGeom prst="rect">
            <a:avLst/>
          </a:prstGeom>
          <a:solidFill>
            <a:srgbClr val="D9544D"/>
          </a:solidFill>
          <a:ln w="12700">
            <a:solidFill>
              <a:srgbClr val="D9544D"/>
            </a:solidFill>
            <a:prstDash val="solid"/>
          </a:ln>
        </p:spPr>
      </p:sp>
      <p:sp>
        <p:nvSpPr>
          <p:cNvPr id="18" name="Text 15"/>
          <p:cNvSpPr/>
          <p:nvPr/>
        </p:nvSpPr>
        <p:spPr>
          <a:xfrm>
            <a:off x="4288536" y="4526280"/>
            <a:ext cx="1234440" cy="411480"/>
          </a:xfrm>
          <a:prstGeom prst="rect">
            <a:avLst/>
          </a:prstGeom>
          <a:noFill/>
          <a:ln/>
        </p:spPr>
        <p:txBody>
          <a:bodyPr wrap="square" lIns="0" tIns="0" rIns="0" bIns="0" rtlCol="0" anchor="ctr"/>
          <a:lstStyle/>
          <a:p>
            <a:pPr indent="0" marL="0">
              <a:buNone/>
            </a:pPr>
            <a:r>
              <a:rPr lang="en-US" sz="2200" b="1" dirty="0">
                <a:solidFill>
                  <a:srgbClr val="D9544D"/>
                </a:solidFill>
              </a:rPr>
              <a:t>2</a:t>
            </a:r>
            <a:endParaRPr lang="en-US" sz="2200" dirty="0"/>
          </a:p>
        </p:txBody>
      </p:sp>
      <p:sp>
        <p:nvSpPr>
          <p:cNvPr id="19" name="Text 16"/>
          <p:cNvSpPr/>
          <p:nvPr/>
        </p:nvSpPr>
        <p:spPr>
          <a:xfrm>
            <a:off x="4288536" y="5010912"/>
            <a:ext cx="1234440" cy="274320"/>
          </a:xfrm>
          <a:prstGeom prst="rect">
            <a:avLst/>
          </a:prstGeom>
          <a:noFill/>
          <a:ln/>
        </p:spPr>
        <p:txBody>
          <a:bodyPr wrap="square" lIns="0" tIns="0" rIns="0" bIns="0" rtlCol="0" anchor="ctr"/>
          <a:lstStyle/>
          <a:p>
            <a:pPr indent="0" marL="0">
              <a:buNone/>
            </a:pPr>
            <a:r>
              <a:rPr lang="en-US" sz="1000" dirty="0">
                <a:solidFill>
                  <a:srgbClr val="617282"/>
                </a:solidFill>
              </a:rPr>
              <a:t>ryzyka wysokie</a:t>
            </a:r>
            <a:endParaRPr lang="en-US" sz="1000" dirty="0"/>
          </a:p>
        </p:txBody>
      </p:sp>
      <p:sp>
        <p:nvSpPr>
          <p:cNvPr id="20" name="Text 17"/>
          <p:cNvSpPr/>
          <p:nvPr/>
        </p:nvSpPr>
        <p:spPr>
          <a:xfrm>
            <a:off x="612648" y="5806440"/>
            <a:ext cx="5303520" cy="274320"/>
          </a:xfrm>
          <a:prstGeom prst="rect">
            <a:avLst/>
          </a:prstGeom>
          <a:noFill/>
          <a:ln/>
        </p:spPr>
        <p:txBody>
          <a:bodyPr wrap="square" lIns="0" tIns="0" rIns="0" bIns="0" rtlCol="0" anchor="ctr"/>
          <a:lstStyle/>
          <a:p>
            <a:pPr indent="0" marL="0">
              <a:buNone/>
            </a:pPr>
            <a:r>
              <a:rPr lang="en-US" sz="1300" b="1" dirty="0">
                <a:solidFill>
                  <a:srgbClr val="FFFFFF"/>
                </a:solidFill>
              </a:rPr>
              <a:t>Decyzje: rezerwa • etap 2 • data startu</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Podsumowanie dla zarządu</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Projekt jest przed planem, ale ścieżka krytyczna pozostaje w magazynie.</a:t>
            </a:r>
            <a:endParaRPr lang="en-US" sz="1200" dirty="0"/>
          </a:p>
        </p:txBody>
      </p:sp>
      <p:sp>
        <p:nvSpPr>
          <p:cNvPr id="4" name="Shape 2"/>
          <p:cNvSpPr/>
          <p:nvPr/>
        </p:nvSpPr>
        <p:spPr>
          <a:xfrm>
            <a:off x="594360" y="1508760"/>
            <a:ext cx="242316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5" name="Shape 3"/>
          <p:cNvSpPr/>
          <p:nvPr/>
        </p:nvSpPr>
        <p:spPr>
          <a:xfrm>
            <a:off x="594360" y="1508760"/>
            <a:ext cx="73152" cy="1143000"/>
          </a:xfrm>
          <a:prstGeom prst="rect">
            <a:avLst/>
          </a:prstGeom>
          <a:solidFill>
            <a:srgbClr val="2E9D67"/>
          </a:solidFill>
          <a:ln w="12700">
            <a:solidFill>
              <a:srgbClr val="2E9D67"/>
            </a:solidFill>
            <a:prstDash val="solid"/>
          </a:ln>
        </p:spPr>
      </p:sp>
      <p:sp>
        <p:nvSpPr>
          <p:cNvPr id="6" name="Text 4"/>
          <p:cNvSpPr/>
          <p:nvPr/>
        </p:nvSpPr>
        <p:spPr>
          <a:xfrm>
            <a:off x="813816" y="1691640"/>
            <a:ext cx="2057400" cy="411480"/>
          </a:xfrm>
          <a:prstGeom prst="rect">
            <a:avLst/>
          </a:prstGeom>
          <a:noFill/>
          <a:ln/>
        </p:spPr>
        <p:txBody>
          <a:bodyPr wrap="square" lIns="0" tIns="0" rIns="0" bIns="0" rtlCol="0" anchor="ctr"/>
          <a:lstStyle/>
          <a:p>
            <a:pPr indent="0" marL="0">
              <a:buNone/>
            </a:pPr>
            <a:r>
              <a:rPr lang="en-US" sz="2200" b="1" dirty="0">
                <a:solidFill>
                  <a:srgbClr val="2E9D67"/>
                </a:solidFill>
              </a:rPr>
              <a:t>62% / 58%</a:t>
            </a:r>
            <a:endParaRPr lang="en-US" sz="2200" dirty="0"/>
          </a:p>
        </p:txBody>
      </p:sp>
      <p:sp>
        <p:nvSpPr>
          <p:cNvPr id="7" name="Text 5"/>
          <p:cNvSpPr/>
          <p:nvPr/>
        </p:nvSpPr>
        <p:spPr>
          <a:xfrm>
            <a:off x="813816" y="2176272"/>
            <a:ext cx="2057400" cy="274320"/>
          </a:xfrm>
          <a:prstGeom prst="rect">
            <a:avLst/>
          </a:prstGeom>
          <a:noFill/>
          <a:ln/>
        </p:spPr>
        <p:txBody>
          <a:bodyPr wrap="square" lIns="0" tIns="0" rIns="0" bIns="0" rtlCol="0" anchor="ctr"/>
          <a:lstStyle/>
          <a:p>
            <a:pPr indent="0" marL="0">
              <a:buNone/>
            </a:pPr>
            <a:r>
              <a:rPr lang="en-US" sz="1000" dirty="0">
                <a:solidFill>
                  <a:srgbClr val="617282"/>
                </a:solidFill>
              </a:rPr>
              <a:t>postęp vs plan</a:t>
            </a:r>
            <a:endParaRPr lang="en-US" sz="1000" dirty="0"/>
          </a:p>
        </p:txBody>
      </p:sp>
      <p:sp>
        <p:nvSpPr>
          <p:cNvPr id="8" name="Shape 6"/>
          <p:cNvSpPr/>
          <p:nvPr/>
        </p:nvSpPr>
        <p:spPr>
          <a:xfrm>
            <a:off x="3246120" y="1508760"/>
            <a:ext cx="242316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9" name="Shape 7"/>
          <p:cNvSpPr/>
          <p:nvPr/>
        </p:nvSpPr>
        <p:spPr>
          <a:xfrm>
            <a:off x="3246120" y="1508760"/>
            <a:ext cx="73152" cy="1143000"/>
          </a:xfrm>
          <a:prstGeom prst="rect">
            <a:avLst/>
          </a:prstGeom>
          <a:solidFill>
            <a:srgbClr val="E6A23C"/>
          </a:solidFill>
          <a:ln w="12700">
            <a:solidFill>
              <a:srgbClr val="E6A23C"/>
            </a:solidFill>
            <a:prstDash val="solid"/>
          </a:ln>
        </p:spPr>
      </p:sp>
      <p:sp>
        <p:nvSpPr>
          <p:cNvPr id="10" name="Text 8"/>
          <p:cNvSpPr/>
          <p:nvPr/>
        </p:nvSpPr>
        <p:spPr>
          <a:xfrm>
            <a:off x="3465576" y="1691640"/>
            <a:ext cx="2057400" cy="411480"/>
          </a:xfrm>
          <a:prstGeom prst="rect">
            <a:avLst/>
          </a:prstGeom>
          <a:noFill/>
          <a:ln/>
        </p:spPr>
        <p:txBody>
          <a:bodyPr wrap="square" lIns="0" tIns="0" rIns="0" bIns="0" rtlCol="0" anchor="ctr"/>
          <a:lstStyle/>
          <a:p>
            <a:pPr indent="0" marL="0">
              <a:buNone/>
            </a:pPr>
            <a:r>
              <a:rPr lang="en-US" sz="2200" b="1" dirty="0">
                <a:solidFill>
                  <a:srgbClr val="E6A23C"/>
                </a:solidFill>
              </a:rPr>
              <a:t>1,268 mln zł</a:t>
            </a:r>
            <a:endParaRPr lang="en-US" sz="2200" dirty="0"/>
          </a:p>
        </p:txBody>
      </p:sp>
      <p:sp>
        <p:nvSpPr>
          <p:cNvPr id="11" name="Text 9"/>
          <p:cNvSpPr/>
          <p:nvPr/>
        </p:nvSpPr>
        <p:spPr>
          <a:xfrm>
            <a:off x="3465576" y="2176272"/>
            <a:ext cx="2057400" cy="274320"/>
          </a:xfrm>
          <a:prstGeom prst="rect">
            <a:avLst/>
          </a:prstGeom>
          <a:noFill/>
          <a:ln/>
        </p:spPr>
        <p:txBody>
          <a:bodyPr wrap="square" lIns="0" tIns="0" rIns="0" bIns="0" rtlCol="0" anchor="ctr"/>
          <a:lstStyle/>
          <a:p>
            <a:pPr indent="0" marL="0">
              <a:buNone/>
            </a:pPr>
            <a:r>
              <a:rPr lang="en-US" sz="1000" dirty="0">
                <a:solidFill>
                  <a:srgbClr val="617282"/>
                </a:solidFill>
              </a:rPr>
              <a:t>prognoza kosztu</a:t>
            </a:r>
            <a:endParaRPr lang="en-US" sz="1000" dirty="0"/>
          </a:p>
        </p:txBody>
      </p:sp>
      <p:sp>
        <p:nvSpPr>
          <p:cNvPr id="12" name="Shape 10"/>
          <p:cNvSpPr/>
          <p:nvPr/>
        </p:nvSpPr>
        <p:spPr>
          <a:xfrm>
            <a:off x="5897880" y="1508760"/>
            <a:ext cx="242316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3" name="Shape 11"/>
          <p:cNvSpPr/>
          <p:nvPr/>
        </p:nvSpPr>
        <p:spPr>
          <a:xfrm>
            <a:off x="5897880" y="1508760"/>
            <a:ext cx="73152" cy="1143000"/>
          </a:xfrm>
          <a:prstGeom prst="rect">
            <a:avLst/>
          </a:prstGeom>
          <a:solidFill>
            <a:srgbClr val="13B8A6"/>
          </a:solidFill>
          <a:ln w="12700">
            <a:solidFill>
              <a:srgbClr val="13B8A6"/>
            </a:solidFill>
            <a:prstDash val="solid"/>
          </a:ln>
        </p:spPr>
      </p:sp>
      <p:sp>
        <p:nvSpPr>
          <p:cNvPr id="14" name="Text 12"/>
          <p:cNvSpPr/>
          <p:nvPr/>
        </p:nvSpPr>
        <p:spPr>
          <a:xfrm>
            <a:off x="6117336" y="1691640"/>
            <a:ext cx="2057400" cy="411480"/>
          </a:xfrm>
          <a:prstGeom prst="rect">
            <a:avLst/>
          </a:prstGeom>
          <a:noFill/>
          <a:ln/>
        </p:spPr>
        <p:txBody>
          <a:bodyPr wrap="square" lIns="0" tIns="0" rIns="0" bIns="0" rtlCol="0" anchor="ctr"/>
          <a:lstStyle/>
          <a:p>
            <a:pPr indent="0" marL="0">
              <a:buNone/>
            </a:pPr>
            <a:r>
              <a:rPr lang="en-US" sz="2200" b="1" dirty="0">
                <a:solidFill>
                  <a:srgbClr val="13B8A6"/>
                </a:solidFill>
              </a:rPr>
              <a:t>84 tys. zł</a:t>
            </a:r>
            <a:endParaRPr lang="en-US" sz="2200" dirty="0"/>
          </a:p>
        </p:txBody>
      </p:sp>
      <p:sp>
        <p:nvSpPr>
          <p:cNvPr id="15" name="Text 13"/>
          <p:cNvSpPr/>
          <p:nvPr/>
        </p:nvSpPr>
        <p:spPr>
          <a:xfrm>
            <a:off x="6117336" y="2176272"/>
            <a:ext cx="2057400" cy="274320"/>
          </a:xfrm>
          <a:prstGeom prst="rect">
            <a:avLst/>
          </a:prstGeom>
          <a:noFill/>
          <a:ln/>
        </p:spPr>
        <p:txBody>
          <a:bodyPr wrap="square" lIns="0" tIns="0" rIns="0" bIns="0" rtlCol="0" anchor="ctr"/>
          <a:lstStyle/>
          <a:p>
            <a:pPr indent="0" marL="0">
              <a:buNone/>
            </a:pPr>
            <a:r>
              <a:rPr lang="en-US" sz="1000" dirty="0">
                <a:solidFill>
                  <a:srgbClr val="617282"/>
                </a:solidFill>
              </a:rPr>
              <a:t>rezerwa dostępna</a:t>
            </a:r>
            <a:endParaRPr lang="en-US" sz="1000" dirty="0"/>
          </a:p>
        </p:txBody>
      </p:sp>
      <p:sp>
        <p:nvSpPr>
          <p:cNvPr id="16" name="Shape 14"/>
          <p:cNvSpPr/>
          <p:nvPr/>
        </p:nvSpPr>
        <p:spPr>
          <a:xfrm>
            <a:off x="8549640" y="1508760"/>
            <a:ext cx="242316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7" name="Shape 15"/>
          <p:cNvSpPr/>
          <p:nvPr/>
        </p:nvSpPr>
        <p:spPr>
          <a:xfrm>
            <a:off x="8549640" y="1508760"/>
            <a:ext cx="73152" cy="1143000"/>
          </a:xfrm>
          <a:prstGeom prst="rect">
            <a:avLst/>
          </a:prstGeom>
          <a:solidFill>
            <a:srgbClr val="2878B5"/>
          </a:solidFill>
          <a:ln w="12700">
            <a:solidFill>
              <a:srgbClr val="2878B5"/>
            </a:solidFill>
            <a:prstDash val="solid"/>
          </a:ln>
        </p:spPr>
      </p:sp>
      <p:sp>
        <p:nvSpPr>
          <p:cNvPr id="18" name="Text 16"/>
          <p:cNvSpPr/>
          <p:nvPr/>
        </p:nvSpPr>
        <p:spPr>
          <a:xfrm>
            <a:off x="8769096" y="1691640"/>
            <a:ext cx="2057400" cy="411480"/>
          </a:xfrm>
          <a:prstGeom prst="rect">
            <a:avLst/>
          </a:prstGeom>
          <a:noFill/>
          <a:ln/>
        </p:spPr>
        <p:txBody>
          <a:bodyPr wrap="square" lIns="0" tIns="0" rIns="0" bIns="0" rtlCol="0" anchor="ctr"/>
          <a:lstStyle/>
          <a:p>
            <a:pPr indent="0" marL="0">
              <a:buNone/>
            </a:pPr>
            <a:r>
              <a:rPr lang="en-US" sz="2200" b="1" dirty="0">
                <a:solidFill>
                  <a:srgbClr val="2878B5"/>
                </a:solidFill>
              </a:rPr>
              <a:t>1 lutego 2027</a:t>
            </a:r>
            <a:endParaRPr lang="en-US" sz="2200" dirty="0"/>
          </a:p>
        </p:txBody>
      </p:sp>
      <p:sp>
        <p:nvSpPr>
          <p:cNvPr id="19" name="Text 17"/>
          <p:cNvSpPr/>
          <p:nvPr/>
        </p:nvSpPr>
        <p:spPr>
          <a:xfrm>
            <a:off x="8769096" y="2176272"/>
            <a:ext cx="2057400" cy="274320"/>
          </a:xfrm>
          <a:prstGeom prst="rect">
            <a:avLst/>
          </a:prstGeom>
          <a:noFill/>
          <a:ln/>
        </p:spPr>
        <p:txBody>
          <a:bodyPr wrap="square" lIns="0" tIns="0" rIns="0" bIns="0" rtlCol="0" anchor="ctr"/>
          <a:lstStyle/>
          <a:p>
            <a:pPr indent="0" marL="0">
              <a:buNone/>
            </a:pPr>
            <a:r>
              <a:rPr lang="en-US" sz="1000" dirty="0">
                <a:solidFill>
                  <a:srgbClr val="617282"/>
                </a:solidFill>
              </a:rPr>
              <a:t>planowany start</a:t>
            </a:r>
            <a:endParaRPr lang="en-US" sz="1000" dirty="0"/>
          </a:p>
        </p:txBody>
      </p:sp>
      <p:sp>
        <p:nvSpPr>
          <p:cNvPr id="20" name="Text 18"/>
          <p:cNvSpPr/>
          <p:nvPr/>
        </p:nvSpPr>
        <p:spPr>
          <a:xfrm>
            <a:off x="685800" y="3063240"/>
            <a:ext cx="10698480" cy="2057400"/>
          </a:xfrm>
          <a:prstGeom prst="rect">
            <a:avLst/>
          </a:prstGeom>
          <a:noFill/>
          <a:ln/>
        </p:spPr>
        <p:txBody>
          <a:bodyPr wrap="square" lIns="635" tIns="635" rIns="635" bIns="635" rtlCol="0" anchor="ctr">
            <a:normAutofit/>
          </a:bodyPr>
          <a:lstStyle/>
          <a:p>
            <a:pPr marL="203200" indent="-203200">
              <a:buSzPct val="100000"/>
              <a:buChar char="•"/>
            </a:pPr>
            <a:r>
              <a:rPr lang="en-US" sz="1700" dirty="0">
                <a:solidFill>
                  <a:srgbClr val="203040"/>
                </a:solidFill>
              </a:rPr>
              <a:t>Całość jest 4 p.p. przed planem dzięki szybszej konfiguracji finansów.</a:t>
            </a:r>
            <a:endParaRPr lang="en-US" sz="1700" dirty="0"/>
          </a:p>
          <a:p>
            <a:pPr marL="203200" indent="-203200">
              <a:buSzPct val="100000"/>
              <a:buChar char="•"/>
            </a:pPr>
            <a:r>
              <a:rPr lang="en-US" sz="1700" dirty="0">
                <a:solidFill>
                  <a:srgbClr val="203040"/>
                </a:solidFill>
              </a:rPr>
              <a:t>Migracja stanów magazynowych wyznacza najwcześniejszy termin uruchomienia.</a:t>
            </a:r>
            <a:endParaRPr lang="en-US" sz="1700" dirty="0"/>
          </a:p>
          <a:p>
            <a:pPr marL="203200" indent="-203200">
              <a:buSzPct val="100000"/>
              <a:buChar char="•"/>
            </a:pPr>
            <a:r>
              <a:rPr lang="en-US" sz="1700" dirty="0">
                <a:solidFill>
                  <a:srgbClr val="203040"/>
                </a:solidFill>
              </a:rPr>
              <a:t>Prognozowane przekroczenie 28 tys. zł mieści się w niewykorzystanej rezerwie.</a:t>
            </a:r>
            <a:endParaRPr lang="en-US" sz="1700" dirty="0"/>
          </a:p>
          <a:p>
            <a:pPr marL="203200" indent="-203200">
              <a:buSzPct val="100000"/>
              <a:buChar char="•"/>
            </a:pPr>
            <a:r>
              <a:rPr lang="en-US" sz="1700" dirty="0">
                <a:solidFill>
                  <a:srgbClr val="203040"/>
                </a:solidFill>
              </a:rPr>
              <a:t>Zarząd ma do podjęcia trzy decyzje dotyczące rezerwy, etapu 2 i daty startu.</a:t>
            </a:r>
            <a:endParaRPr lang="en-US" sz="17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Postęp prac</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Łączny postęp: 62%, czyli 4 p.p. powyżej planu.</a:t>
            </a:r>
            <a:endParaRPr lang="en-US" sz="1200" dirty="0"/>
          </a:p>
        </p:txBody>
      </p:sp>
      <p:sp>
        <p:nvSpPr>
          <p:cNvPr id="4" name="Text 2"/>
          <p:cNvSpPr/>
          <p:nvPr/>
        </p:nvSpPr>
        <p:spPr>
          <a:xfrm>
            <a:off x="594360" y="1508760"/>
            <a:ext cx="2468880" cy="292608"/>
          </a:xfrm>
          <a:prstGeom prst="rect">
            <a:avLst/>
          </a:prstGeom>
          <a:noFill/>
          <a:ln/>
        </p:spPr>
        <p:txBody>
          <a:bodyPr wrap="square" lIns="0" tIns="0" rIns="0" bIns="0" rtlCol="0" anchor="ctr"/>
          <a:lstStyle/>
          <a:p>
            <a:pPr indent="0" marL="0">
              <a:buNone/>
            </a:pPr>
            <a:r>
              <a:rPr lang="en-US" sz="1400" b="1" dirty="0">
                <a:solidFill>
                  <a:srgbClr val="203040"/>
                </a:solidFill>
              </a:rPr>
              <a:t>Finanse i księgowość</a:t>
            </a:r>
            <a:endParaRPr lang="en-US" sz="1400" dirty="0"/>
          </a:p>
        </p:txBody>
      </p:sp>
      <p:sp>
        <p:nvSpPr>
          <p:cNvPr id="5" name="Shape 3"/>
          <p:cNvSpPr/>
          <p:nvPr/>
        </p:nvSpPr>
        <p:spPr>
          <a:xfrm>
            <a:off x="3063240" y="1536192"/>
            <a:ext cx="6858000" cy="256032"/>
          </a:xfrm>
          <a:prstGeom prst="roundRect">
            <a:avLst>
              <a:gd name="adj" fmla="val 35714"/>
            </a:avLst>
          </a:prstGeom>
          <a:solidFill>
            <a:srgbClr val="DDE5EB"/>
          </a:solidFill>
          <a:ln w="12700">
            <a:solidFill>
              <a:srgbClr val="DDE5EB"/>
            </a:solidFill>
            <a:prstDash val="solid"/>
          </a:ln>
        </p:spPr>
      </p:sp>
      <p:sp>
        <p:nvSpPr>
          <p:cNvPr id="6" name="Shape 4"/>
          <p:cNvSpPr/>
          <p:nvPr/>
        </p:nvSpPr>
        <p:spPr>
          <a:xfrm>
            <a:off x="3063240" y="1536192"/>
            <a:ext cx="6515100" cy="256032"/>
          </a:xfrm>
          <a:prstGeom prst="roundRect">
            <a:avLst>
              <a:gd name="adj" fmla="val 35714"/>
            </a:avLst>
          </a:prstGeom>
          <a:solidFill>
            <a:srgbClr val="2E9D67"/>
          </a:solidFill>
          <a:ln w="12700">
            <a:solidFill>
              <a:srgbClr val="2E9D67"/>
            </a:solidFill>
            <a:prstDash val="solid"/>
          </a:ln>
        </p:spPr>
      </p:sp>
      <p:sp>
        <p:nvSpPr>
          <p:cNvPr id="7" name="Text 5"/>
          <p:cNvSpPr/>
          <p:nvPr/>
        </p:nvSpPr>
        <p:spPr>
          <a:xfrm>
            <a:off x="10149840" y="1490472"/>
            <a:ext cx="685800" cy="320040"/>
          </a:xfrm>
          <a:prstGeom prst="rect">
            <a:avLst/>
          </a:prstGeom>
          <a:noFill/>
          <a:ln/>
        </p:spPr>
        <p:txBody>
          <a:bodyPr wrap="square" lIns="0" tIns="0" rIns="0" bIns="0" rtlCol="0" anchor="ctr"/>
          <a:lstStyle/>
          <a:p>
            <a:pPr algn="r" indent="0" marL="0">
              <a:buNone/>
            </a:pPr>
            <a:r>
              <a:rPr lang="en-US" sz="1600" b="1" dirty="0">
                <a:solidFill>
                  <a:srgbClr val="2E9D67"/>
                </a:solidFill>
              </a:rPr>
              <a:t>95%</a:t>
            </a:r>
            <a:endParaRPr lang="en-US" sz="1600" dirty="0"/>
          </a:p>
        </p:txBody>
      </p:sp>
      <p:sp>
        <p:nvSpPr>
          <p:cNvPr id="8" name="Text 6"/>
          <p:cNvSpPr/>
          <p:nvPr/>
        </p:nvSpPr>
        <p:spPr>
          <a:xfrm>
            <a:off x="594360" y="2468880"/>
            <a:ext cx="2468880" cy="292608"/>
          </a:xfrm>
          <a:prstGeom prst="rect">
            <a:avLst/>
          </a:prstGeom>
          <a:noFill/>
          <a:ln/>
        </p:spPr>
        <p:txBody>
          <a:bodyPr wrap="square" lIns="0" tIns="0" rIns="0" bIns="0" rtlCol="0" anchor="ctr"/>
          <a:lstStyle/>
          <a:p>
            <a:pPr indent="0" marL="0">
              <a:buNone/>
            </a:pPr>
            <a:r>
              <a:rPr lang="en-US" sz="1400" b="1" dirty="0">
                <a:solidFill>
                  <a:srgbClr val="203040"/>
                </a:solidFill>
              </a:rPr>
              <a:t>Gospodarka magazynowa</a:t>
            </a:r>
            <a:endParaRPr lang="en-US" sz="1400" dirty="0"/>
          </a:p>
        </p:txBody>
      </p:sp>
      <p:sp>
        <p:nvSpPr>
          <p:cNvPr id="9" name="Shape 7"/>
          <p:cNvSpPr/>
          <p:nvPr/>
        </p:nvSpPr>
        <p:spPr>
          <a:xfrm>
            <a:off x="3063240" y="2496312"/>
            <a:ext cx="6858000" cy="256032"/>
          </a:xfrm>
          <a:prstGeom prst="roundRect">
            <a:avLst>
              <a:gd name="adj" fmla="val 35714"/>
            </a:avLst>
          </a:prstGeom>
          <a:solidFill>
            <a:srgbClr val="DDE5EB"/>
          </a:solidFill>
          <a:ln w="12700">
            <a:solidFill>
              <a:srgbClr val="DDE5EB"/>
            </a:solidFill>
            <a:prstDash val="solid"/>
          </a:ln>
        </p:spPr>
      </p:sp>
      <p:sp>
        <p:nvSpPr>
          <p:cNvPr id="10" name="Shape 8"/>
          <p:cNvSpPr/>
          <p:nvPr/>
        </p:nvSpPr>
        <p:spPr>
          <a:xfrm>
            <a:off x="3063240" y="2496312"/>
            <a:ext cx="3771900" cy="256032"/>
          </a:xfrm>
          <a:prstGeom prst="roundRect">
            <a:avLst>
              <a:gd name="adj" fmla="val 35714"/>
            </a:avLst>
          </a:prstGeom>
          <a:solidFill>
            <a:srgbClr val="E6A23C"/>
          </a:solidFill>
          <a:ln w="12700">
            <a:solidFill>
              <a:srgbClr val="E6A23C"/>
            </a:solidFill>
            <a:prstDash val="solid"/>
          </a:ln>
        </p:spPr>
      </p:sp>
      <p:sp>
        <p:nvSpPr>
          <p:cNvPr id="11" name="Text 9"/>
          <p:cNvSpPr/>
          <p:nvPr/>
        </p:nvSpPr>
        <p:spPr>
          <a:xfrm>
            <a:off x="10149840" y="2450592"/>
            <a:ext cx="685800" cy="320040"/>
          </a:xfrm>
          <a:prstGeom prst="rect">
            <a:avLst/>
          </a:prstGeom>
          <a:noFill/>
          <a:ln/>
        </p:spPr>
        <p:txBody>
          <a:bodyPr wrap="square" lIns="0" tIns="0" rIns="0" bIns="0" rtlCol="0" anchor="ctr"/>
          <a:lstStyle/>
          <a:p>
            <a:pPr algn="r" indent="0" marL="0">
              <a:buNone/>
            </a:pPr>
            <a:r>
              <a:rPr lang="en-US" sz="1600" b="1" dirty="0">
                <a:solidFill>
                  <a:srgbClr val="E6A23C"/>
                </a:solidFill>
              </a:rPr>
              <a:t>55%</a:t>
            </a:r>
            <a:endParaRPr lang="en-US" sz="1600" dirty="0"/>
          </a:p>
        </p:txBody>
      </p:sp>
      <p:sp>
        <p:nvSpPr>
          <p:cNvPr id="12" name="Text 10"/>
          <p:cNvSpPr/>
          <p:nvPr/>
        </p:nvSpPr>
        <p:spPr>
          <a:xfrm>
            <a:off x="594360" y="3429000"/>
            <a:ext cx="2468880" cy="292608"/>
          </a:xfrm>
          <a:prstGeom prst="rect">
            <a:avLst/>
          </a:prstGeom>
          <a:noFill/>
          <a:ln/>
        </p:spPr>
        <p:txBody>
          <a:bodyPr wrap="square" lIns="0" tIns="0" rIns="0" bIns="0" rtlCol="0" anchor="ctr"/>
          <a:lstStyle/>
          <a:p>
            <a:pPr indent="0" marL="0">
              <a:buNone/>
            </a:pPr>
            <a:r>
              <a:rPr lang="en-US" sz="1400" b="1" dirty="0">
                <a:solidFill>
                  <a:srgbClr val="203040"/>
                </a:solidFill>
              </a:rPr>
              <a:t>Sprzedaż i CRM</a:t>
            </a:r>
            <a:endParaRPr lang="en-US" sz="1400" dirty="0"/>
          </a:p>
        </p:txBody>
      </p:sp>
      <p:sp>
        <p:nvSpPr>
          <p:cNvPr id="13" name="Shape 11"/>
          <p:cNvSpPr/>
          <p:nvPr/>
        </p:nvSpPr>
        <p:spPr>
          <a:xfrm>
            <a:off x="3063240" y="3456432"/>
            <a:ext cx="6858000" cy="256032"/>
          </a:xfrm>
          <a:prstGeom prst="roundRect">
            <a:avLst>
              <a:gd name="adj" fmla="val 35714"/>
            </a:avLst>
          </a:prstGeom>
          <a:solidFill>
            <a:srgbClr val="DDE5EB"/>
          </a:solidFill>
          <a:ln w="12700">
            <a:solidFill>
              <a:srgbClr val="DDE5EB"/>
            </a:solidFill>
            <a:prstDash val="solid"/>
          </a:ln>
        </p:spPr>
      </p:sp>
      <p:sp>
        <p:nvSpPr>
          <p:cNvPr id="14" name="Shape 12"/>
          <p:cNvSpPr/>
          <p:nvPr/>
        </p:nvSpPr>
        <p:spPr>
          <a:xfrm>
            <a:off x="3063240" y="3456432"/>
            <a:ext cx="3291840" cy="256032"/>
          </a:xfrm>
          <a:prstGeom prst="roundRect">
            <a:avLst>
              <a:gd name="adj" fmla="val 35714"/>
            </a:avLst>
          </a:prstGeom>
          <a:solidFill>
            <a:srgbClr val="2878B5"/>
          </a:solidFill>
          <a:ln w="12700">
            <a:solidFill>
              <a:srgbClr val="2878B5"/>
            </a:solidFill>
            <a:prstDash val="solid"/>
          </a:ln>
        </p:spPr>
      </p:sp>
      <p:sp>
        <p:nvSpPr>
          <p:cNvPr id="15" name="Text 13"/>
          <p:cNvSpPr/>
          <p:nvPr/>
        </p:nvSpPr>
        <p:spPr>
          <a:xfrm>
            <a:off x="10149840" y="3410712"/>
            <a:ext cx="685800" cy="320040"/>
          </a:xfrm>
          <a:prstGeom prst="rect">
            <a:avLst/>
          </a:prstGeom>
          <a:noFill/>
          <a:ln/>
        </p:spPr>
        <p:txBody>
          <a:bodyPr wrap="square" lIns="0" tIns="0" rIns="0" bIns="0" rtlCol="0" anchor="ctr"/>
          <a:lstStyle/>
          <a:p>
            <a:pPr algn="r" indent="0" marL="0">
              <a:buNone/>
            </a:pPr>
            <a:r>
              <a:rPr lang="en-US" sz="1600" b="1" dirty="0">
                <a:solidFill>
                  <a:srgbClr val="2878B5"/>
                </a:solidFill>
              </a:rPr>
              <a:t>48%</a:t>
            </a:r>
            <a:endParaRPr lang="en-US" sz="1600" dirty="0"/>
          </a:p>
        </p:txBody>
      </p:sp>
      <p:sp>
        <p:nvSpPr>
          <p:cNvPr id="16" name="Text 14"/>
          <p:cNvSpPr/>
          <p:nvPr/>
        </p:nvSpPr>
        <p:spPr>
          <a:xfrm>
            <a:off x="594360" y="4389120"/>
            <a:ext cx="2468880" cy="292608"/>
          </a:xfrm>
          <a:prstGeom prst="rect">
            <a:avLst/>
          </a:prstGeom>
          <a:noFill/>
          <a:ln/>
        </p:spPr>
        <p:txBody>
          <a:bodyPr wrap="square" lIns="0" tIns="0" rIns="0" bIns="0" rtlCol="0" anchor="ctr"/>
          <a:lstStyle/>
          <a:p>
            <a:pPr indent="0" marL="0">
              <a:buNone/>
            </a:pPr>
            <a:r>
              <a:rPr lang="en-US" sz="1400" b="1" dirty="0">
                <a:solidFill>
                  <a:srgbClr val="203040"/>
                </a:solidFill>
              </a:rPr>
              <a:t>Raportowanie zarządcze</a:t>
            </a:r>
            <a:endParaRPr lang="en-US" sz="1400" dirty="0"/>
          </a:p>
        </p:txBody>
      </p:sp>
      <p:sp>
        <p:nvSpPr>
          <p:cNvPr id="17" name="Shape 15"/>
          <p:cNvSpPr/>
          <p:nvPr/>
        </p:nvSpPr>
        <p:spPr>
          <a:xfrm>
            <a:off x="3063240" y="4416552"/>
            <a:ext cx="6858000" cy="256032"/>
          </a:xfrm>
          <a:prstGeom prst="roundRect">
            <a:avLst>
              <a:gd name="adj" fmla="val 35714"/>
            </a:avLst>
          </a:prstGeom>
          <a:solidFill>
            <a:srgbClr val="DDE5EB"/>
          </a:solidFill>
          <a:ln w="12700">
            <a:solidFill>
              <a:srgbClr val="DDE5EB"/>
            </a:solidFill>
            <a:prstDash val="solid"/>
          </a:ln>
        </p:spPr>
      </p:sp>
      <p:sp>
        <p:nvSpPr>
          <p:cNvPr id="18" name="Shape 16"/>
          <p:cNvSpPr/>
          <p:nvPr/>
        </p:nvSpPr>
        <p:spPr>
          <a:xfrm>
            <a:off x="3063240" y="4416552"/>
            <a:ext cx="2057400" cy="256032"/>
          </a:xfrm>
          <a:prstGeom prst="roundRect">
            <a:avLst>
              <a:gd name="adj" fmla="val 35714"/>
            </a:avLst>
          </a:prstGeom>
          <a:solidFill>
            <a:srgbClr val="D9544D"/>
          </a:solidFill>
          <a:ln w="12700">
            <a:solidFill>
              <a:srgbClr val="D9544D"/>
            </a:solidFill>
            <a:prstDash val="solid"/>
          </a:ln>
        </p:spPr>
      </p:sp>
      <p:sp>
        <p:nvSpPr>
          <p:cNvPr id="19" name="Text 17"/>
          <p:cNvSpPr/>
          <p:nvPr/>
        </p:nvSpPr>
        <p:spPr>
          <a:xfrm>
            <a:off x="10149840" y="4370832"/>
            <a:ext cx="685800" cy="320040"/>
          </a:xfrm>
          <a:prstGeom prst="rect">
            <a:avLst/>
          </a:prstGeom>
          <a:noFill/>
          <a:ln/>
        </p:spPr>
        <p:txBody>
          <a:bodyPr wrap="square" lIns="0" tIns="0" rIns="0" bIns="0" rtlCol="0" anchor="ctr"/>
          <a:lstStyle/>
          <a:p>
            <a:pPr algn="r" indent="0" marL="0">
              <a:buNone/>
            </a:pPr>
            <a:r>
              <a:rPr lang="en-US" sz="1600" b="1" dirty="0">
                <a:solidFill>
                  <a:srgbClr val="D9544D"/>
                </a:solidFill>
              </a:rPr>
              <a:t>30%</a:t>
            </a:r>
            <a:endParaRPr lang="en-US" sz="1600" dirty="0"/>
          </a:p>
        </p:txBody>
      </p:sp>
      <p:sp>
        <p:nvSpPr>
          <p:cNvPr id="20" name="Text 18"/>
          <p:cNvSpPr/>
          <p:nvPr/>
        </p:nvSpPr>
        <p:spPr>
          <a:xfrm>
            <a:off x="640080" y="5212080"/>
            <a:ext cx="10972800" cy="960120"/>
          </a:xfrm>
          <a:prstGeom prst="rect">
            <a:avLst/>
          </a:prstGeom>
          <a:noFill/>
          <a:ln/>
        </p:spPr>
        <p:txBody>
          <a:bodyPr wrap="square" lIns="635" tIns="635" rIns="635" bIns="635" rtlCol="0" anchor="ctr">
            <a:normAutofit/>
          </a:bodyPr>
          <a:lstStyle/>
          <a:p>
            <a:pPr marL="203200" indent="-203200">
              <a:buSzPct val="100000"/>
              <a:buChar char="•"/>
            </a:pPr>
            <a:r>
              <a:rPr lang="en-US" sz="1200" dirty="0">
                <a:solidFill>
                  <a:srgbClr val="203040"/>
                </a:solidFill>
              </a:rPr>
              <a:t>Finanse: 4 z 23 uwag pozostają otwarte.</a:t>
            </a:r>
            <a:endParaRPr lang="en-US" sz="1200" dirty="0"/>
          </a:p>
          <a:p>
            <a:pPr marL="203200" indent="-203200">
              <a:buSzPct val="100000"/>
              <a:buChar char="•"/>
            </a:pPr>
            <a:r>
              <a:rPr lang="en-US" sz="1200" dirty="0">
                <a:solidFill>
                  <a:srgbClr val="203040"/>
                </a:solidFill>
              </a:rPr>
              <a:t>Magazyn: zmapowano 1 840 pozycji; trwa migracja stanów.</a:t>
            </a:r>
            <a:endParaRPr lang="en-US" sz="1200" dirty="0"/>
          </a:p>
          <a:p>
            <a:pPr marL="203200" indent="-203200">
              <a:buSzPct val="100000"/>
              <a:buChar char="•"/>
            </a:pPr>
            <a:r>
              <a:rPr lang="en-US" sz="1200" dirty="0">
                <a:solidFill>
                  <a:srgbClr val="203040"/>
                </a:solidFill>
              </a:rPr>
              <a:t>CRM: integracja z pocztą oczekuje na decyzję o etapie 2.</a:t>
            </a:r>
            <a:endParaRPr lang="en-US" sz="1200" dirty="0"/>
          </a:p>
          <a:p>
            <a:pPr marL="203200" indent="-203200">
              <a:buSzPct val="100000"/>
              <a:buChar char="•"/>
            </a:pPr>
            <a:r>
              <a:rPr lang="en-US" sz="1200" dirty="0">
                <a:solidFill>
                  <a:srgbClr val="203040"/>
                </a:solidFill>
              </a:rPr>
              <a:t>Raportowanie: powstały 4 z 18 uzgodnionych raportów.</a:t>
            </a:r>
            <a:endParaRPr lang="en-US" sz="12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Harmonogram i ścieżka krytyczna</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Bazowy termin uruchomienia: 1 lutego 2027.</a:t>
            </a:r>
            <a:endParaRPr lang="en-US" sz="1200" dirty="0"/>
          </a:p>
        </p:txBody>
      </p:sp>
      <p:sp>
        <p:nvSpPr>
          <p:cNvPr id="4" name="Shape 2"/>
          <p:cNvSpPr/>
          <p:nvPr/>
        </p:nvSpPr>
        <p:spPr>
          <a:xfrm>
            <a:off x="685800" y="1920240"/>
            <a:ext cx="1828800" cy="1143000"/>
          </a:xfrm>
          <a:prstGeom prst="chevron">
            <a:avLst/>
          </a:prstGeom>
          <a:solidFill>
            <a:srgbClr val="D9544D"/>
          </a:solidFill>
          <a:ln w="12700">
            <a:solidFill>
              <a:srgbClr val="FFFFFF"/>
            </a:solidFill>
            <a:prstDash val="solid"/>
          </a:ln>
        </p:spPr>
      </p:sp>
      <p:sp>
        <p:nvSpPr>
          <p:cNvPr id="5" name="Text 3"/>
          <p:cNvSpPr/>
          <p:nvPr/>
        </p:nvSpPr>
        <p:spPr>
          <a:xfrm>
            <a:off x="758952" y="2139696"/>
            <a:ext cx="1600200" cy="274320"/>
          </a:xfrm>
          <a:prstGeom prst="rect">
            <a:avLst/>
          </a:prstGeom>
          <a:noFill/>
          <a:ln/>
        </p:spPr>
        <p:txBody>
          <a:bodyPr wrap="square" lIns="0" tIns="0" rIns="0" bIns="0" rtlCol="0" anchor="ctr"/>
          <a:lstStyle/>
          <a:p>
            <a:pPr algn="ctr" indent="0" marL="0">
              <a:buNone/>
            </a:pPr>
            <a:r>
              <a:rPr lang="en-US" sz="1200" b="1" dirty="0">
                <a:solidFill>
                  <a:srgbClr val="FFFFFF"/>
                </a:solidFill>
              </a:rPr>
              <a:t>Migracja magazynu</a:t>
            </a:r>
            <a:endParaRPr lang="en-US" sz="1200" dirty="0"/>
          </a:p>
        </p:txBody>
      </p:sp>
      <p:sp>
        <p:nvSpPr>
          <p:cNvPr id="6" name="Text 4"/>
          <p:cNvSpPr/>
          <p:nvPr/>
        </p:nvSpPr>
        <p:spPr>
          <a:xfrm>
            <a:off x="758952" y="2514600"/>
            <a:ext cx="1600200" cy="228600"/>
          </a:xfrm>
          <a:prstGeom prst="rect">
            <a:avLst/>
          </a:prstGeom>
          <a:noFill/>
          <a:ln/>
        </p:spPr>
        <p:txBody>
          <a:bodyPr wrap="square" lIns="0" tIns="0" rIns="0" bIns="0" rtlCol="0" anchor="ctr"/>
          <a:lstStyle/>
          <a:p>
            <a:pPr algn="ctr" indent="0" marL="0">
              <a:buNone/>
            </a:pPr>
            <a:r>
              <a:rPr lang="en-US" sz="1000" dirty="0">
                <a:solidFill>
                  <a:srgbClr val="FFFFFF"/>
                </a:solidFill>
              </a:rPr>
              <a:t>do 15.12.2026</a:t>
            </a:r>
            <a:endParaRPr lang="en-US" sz="1000" dirty="0"/>
          </a:p>
        </p:txBody>
      </p:sp>
      <p:sp>
        <p:nvSpPr>
          <p:cNvPr id="7" name="Shape 5"/>
          <p:cNvSpPr/>
          <p:nvPr/>
        </p:nvSpPr>
        <p:spPr>
          <a:xfrm>
            <a:off x="2926080" y="1920240"/>
            <a:ext cx="2148840" cy="1143000"/>
          </a:xfrm>
          <a:prstGeom prst="chevron">
            <a:avLst/>
          </a:prstGeom>
          <a:solidFill>
            <a:srgbClr val="2878B5"/>
          </a:solidFill>
          <a:ln w="12700">
            <a:solidFill>
              <a:srgbClr val="FFFFFF"/>
            </a:solidFill>
            <a:prstDash val="solid"/>
          </a:ln>
        </p:spPr>
      </p:sp>
      <p:sp>
        <p:nvSpPr>
          <p:cNvPr id="8" name="Text 6"/>
          <p:cNvSpPr/>
          <p:nvPr/>
        </p:nvSpPr>
        <p:spPr>
          <a:xfrm>
            <a:off x="2999232" y="2139696"/>
            <a:ext cx="1920240" cy="274320"/>
          </a:xfrm>
          <a:prstGeom prst="rect">
            <a:avLst/>
          </a:prstGeom>
          <a:noFill/>
          <a:ln/>
        </p:spPr>
        <p:txBody>
          <a:bodyPr wrap="square" lIns="0" tIns="0" rIns="0" bIns="0" rtlCol="0" anchor="ctr"/>
          <a:lstStyle/>
          <a:p>
            <a:pPr algn="ctr" indent="0" marL="0">
              <a:buNone/>
            </a:pPr>
            <a:r>
              <a:rPr lang="en-US" sz="1200" b="1" dirty="0">
                <a:solidFill>
                  <a:srgbClr val="FFFFFF"/>
                </a:solidFill>
              </a:rPr>
              <a:t>Testy integracyjne</a:t>
            </a:r>
            <a:endParaRPr lang="en-US" sz="1200" dirty="0"/>
          </a:p>
        </p:txBody>
      </p:sp>
      <p:sp>
        <p:nvSpPr>
          <p:cNvPr id="9" name="Text 7"/>
          <p:cNvSpPr/>
          <p:nvPr/>
        </p:nvSpPr>
        <p:spPr>
          <a:xfrm>
            <a:off x="2999232" y="2514600"/>
            <a:ext cx="1920240" cy="228600"/>
          </a:xfrm>
          <a:prstGeom prst="rect">
            <a:avLst/>
          </a:prstGeom>
          <a:noFill/>
          <a:ln/>
        </p:spPr>
        <p:txBody>
          <a:bodyPr wrap="square" lIns="0" tIns="0" rIns="0" bIns="0" rtlCol="0" anchor="ctr"/>
          <a:lstStyle/>
          <a:p>
            <a:pPr algn="ctr" indent="0" marL="0">
              <a:buNone/>
            </a:pPr>
            <a:r>
              <a:rPr lang="en-US" sz="1000" dirty="0">
                <a:solidFill>
                  <a:srgbClr val="FFFFFF"/>
                </a:solidFill>
              </a:rPr>
              <a:t>16.12-10.01</a:t>
            </a:r>
            <a:endParaRPr lang="en-US" sz="1000" dirty="0"/>
          </a:p>
        </p:txBody>
      </p:sp>
      <p:sp>
        <p:nvSpPr>
          <p:cNvPr id="10" name="Shape 8"/>
          <p:cNvSpPr/>
          <p:nvPr/>
        </p:nvSpPr>
        <p:spPr>
          <a:xfrm>
            <a:off x="5532120" y="1920240"/>
            <a:ext cx="1783080" cy="1143000"/>
          </a:xfrm>
          <a:prstGeom prst="chevron">
            <a:avLst/>
          </a:prstGeom>
          <a:solidFill>
            <a:srgbClr val="2878B5"/>
          </a:solidFill>
          <a:ln w="12700">
            <a:solidFill>
              <a:srgbClr val="FFFFFF"/>
            </a:solidFill>
            <a:prstDash val="solid"/>
          </a:ln>
        </p:spPr>
      </p:sp>
      <p:sp>
        <p:nvSpPr>
          <p:cNvPr id="11" name="Text 9"/>
          <p:cNvSpPr/>
          <p:nvPr/>
        </p:nvSpPr>
        <p:spPr>
          <a:xfrm>
            <a:off x="5605272" y="2139696"/>
            <a:ext cx="1554480" cy="274320"/>
          </a:xfrm>
          <a:prstGeom prst="rect">
            <a:avLst/>
          </a:prstGeom>
          <a:noFill/>
          <a:ln/>
        </p:spPr>
        <p:txBody>
          <a:bodyPr wrap="square" lIns="0" tIns="0" rIns="0" bIns="0" rtlCol="0" anchor="ctr"/>
          <a:lstStyle/>
          <a:p>
            <a:pPr algn="ctr" indent="0" marL="0">
              <a:buNone/>
            </a:pPr>
            <a:r>
              <a:rPr lang="en-US" sz="1200" b="1" dirty="0">
                <a:solidFill>
                  <a:srgbClr val="FFFFFF"/>
                </a:solidFill>
              </a:rPr>
              <a:t>Szkolenia 40 osób</a:t>
            </a:r>
            <a:endParaRPr lang="en-US" sz="1200" dirty="0"/>
          </a:p>
        </p:txBody>
      </p:sp>
      <p:sp>
        <p:nvSpPr>
          <p:cNvPr id="12" name="Text 10"/>
          <p:cNvSpPr/>
          <p:nvPr/>
        </p:nvSpPr>
        <p:spPr>
          <a:xfrm>
            <a:off x="5605272" y="2514600"/>
            <a:ext cx="1554480" cy="228600"/>
          </a:xfrm>
          <a:prstGeom prst="rect">
            <a:avLst/>
          </a:prstGeom>
          <a:noFill/>
          <a:ln/>
        </p:spPr>
        <p:txBody>
          <a:bodyPr wrap="square" lIns="0" tIns="0" rIns="0" bIns="0" rtlCol="0" anchor="ctr"/>
          <a:lstStyle/>
          <a:p>
            <a:pPr algn="ctr" indent="0" marL="0">
              <a:buNone/>
            </a:pPr>
            <a:r>
              <a:rPr lang="en-US" sz="1000" dirty="0">
                <a:solidFill>
                  <a:srgbClr val="FFFFFF"/>
                </a:solidFill>
              </a:rPr>
              <a:t>12-23.01</a:t>
            </a:r>
            <a:endParaRPr lang="en-US" sz="1000" dirty="0"/>
          </a:p>
        </p:txBody>
      </p:sp>
      <p:sp>
        <p:nvSpPr>
          <p:cNvPr id="13" name="Shape 11"/>
          <p:cNvSpPr/>
          <p:nvPr/>
        </p:nvSpPr>
        <p:spPr>
          <a:xfrm>
            <a:off x="7818120" y="1920240"/>
            <a:ext cx="1508760" cy="1143000"/>
          </a:xfrm>
          <a:prstGeom prst="chevron">
            <a:avLst/>
          </a:prstGeom>
          <a:solidFill>
            <a:srgbClr val="13B8A6"/>
          </a:solidFill>
          <a:ln w="12700">
            <a:solidFill>
              <a:srgbClr val="FFFFFF"/>
            </a:solidFill>
            <a:prstDash val="solid"/>
          </a:ln>
        </p:spPr>
      </p:sp>
      <p:sp>
        <p:nvSpPr>
          <p:cNvPr id="14" name="Text 12"/>
          <p:cNvSpPr/>
          <p:nvPr/>
        </p:nvSpPr>
        <p:spPr>
          <a:xfrm>
            <a:off x="7891272" y="2139696"/>
            <a:ext cx="1280160" cy="274320"/>
          </a:xfrm>
          <a:prstGeom prst="rect">
            <a:avLst/>
          </a:prstGeom>
          <a:noFill/>
          <a:ln/>
        </p:spPr>
        <p:txBody>
          <a:bodyPr wrap="square" lIns="0" tIns="0" rIns="0" bIns="0" rtlCol="0" anchor="ctr"/>
          <a:lstStyle/>
          <a:p>
            <a:pPr algn="ctr" indent="0" marL="0">
              <a:buNone/>
            </a:pPr>
            <a:r>
              <a:rPr lang="en-US" sz="1200" b="1" dirty="0">
                <a:solidFill>
                  <a:srgbClr val="FFFFFF"/>
                </a:solidFill>
              </a:rPr>
              <a:t>Start</a:t>
            </a:r>
            <a:endParaRPr lang="en-US" sz="1200" dirty="0"/>
          </a:p>
        </p:txBody>
      </p:sp>
      <p:sp>
        <p:nvSpPr>
          <p:cNvPr id="15" name="Text 13"/>
          <p:cNvSpPr/>
          <p:nvPr/>
        </p:nvSpPr>
        <p:spPr>
          <a:xfrm>
            <a:off x="7891272" y="2514600"/>
            <a:ext cx="1280160" cy="228600"/>
          </a:xfrm>
          <a:prstGeom prst="rect">
            <a:avLst/>
          </a:prstGeom>
          <a:noFill/>
          <a:ln/>
        </p:spPr>
        <p:txBody>
          <a:bodyPr wrap="square" lIns="0" tIns="0" rIns="0" bIns="0" rtlCol="0" anchor="ctr"/>
          <a:lstStyle/>
          <a:p>
            <a:pPr algn="ctr" indent="0" marL="0">
              <a:buNone/>
            </a:pPr>
            <a:r>
              <a:rPr lang="en-US" sz="1000" dirty="0">
                <a:solidFill>
                  <a:srgbClr val="FFFFFF"/>
                </a:solidFill>
              </a:rPr>
              <a:t>01.02.2027</a:t>
            </a:r>
            <a:endParaRPr lang="en-US" sz="1000" dirty="0"/>
          </a:p>
        </p:txBody>
      </p:sp>
      <p:sp>
        <p:nvSpPr>
          <p:cNvPr id="16" name="Shape 14"/>
          <p:cNvSpPr/>
          <p:nvPr/>
        </p:nvSpPr>
        <p:spPr>
          <a:xfrm>
            <a:off x="9829800" y="1920240"/>
            <a:ext cx="1645920" cy="1143000"/>
          </a:xfrm>
          <a:prstGeom prst="chevron">
            <a:avLst/>
          </a:prstGeom>
          <a:solidFill>
            <a:srgbClr val="2878B5"/>
          </a:solidFill>
          <a:ln w="12700">
            <a:solidFill>
              <a:srgbClr val="FFFFFF"/>
            </a:solidFill>
            <a:prstDash val="solid"/>
          </a:ln>
        </p:spPr>
      </p:sp>
      <p:sp>
        <p:nvSpPr>
          <p:cNvPr id="17" name="Text 15"/>
          <p:cNvSpPr/>
          <p:nvPr/>
        </p:nvSpPr>
        <p:spPr>
          <a:xfrm>
            <a:off x="9902952" y="2139696"/>
            <a:ext cx="1417320" cy="274320"/>
          </a:xfrm>
          <a:prstGeom prst="rect">
            <a:avLst/>
          </a:prstGeom>
          <a:noFill/>
          <a:ln/>
        </p:spPr>
        <p:txBody>
          <a:bodyPr wrap="square" lIns="0" tIns="0" rIns="0" bIns="0" rtlCol="0" anchor="ctr"/>
          <a:lstStyle/>
          <a:p>
            <a:pPr algn="ctr" indent="0" marL="0">
              <a:buNone/>
            </a:pPr>
            <a:r>
              <a:rPr lang="en-US" sz="1200" b="1" dirty="0">
                <a:solidFill>
                  <a:srgbClr val="FFFFFF"/>
                </a:solidFill>
              </a:rPr>
              <a:t>Hypercare</a:t>
            </a:r>
            <a:endParaRPr lang="en-US" sz="1200" dirty="0"/>
          </a:p>
        </p:txBody>
      </p:sp>
      <p:sp>
        <p:nvSpPr>
          <p:cNvPr id="18" name="Text 16"/>
          <p:cNvSpPr/>
          <p:nvPr/>
        </p:nvSpPr>
        <p:spPr>
          <a:xfrm>
            <a:off x="9902952" y="2514600"/>
            <a:ext cx="1417320" cy="228600"/>
          </a:xfrm>
          <a:prstGeom prst="rect">
            <a:avLst/>
          </a:prstGeom>
          <a:noFill/>
          <a:ln/>
        </p:spPr>
        <p:txBody>
          <a:bodyPr wrap="square" lIns="0" tIns="0" rIns="0" bIns="0" rtlCol="0" anchor="ctr"/>
          <a:lstStyle/>
          <a:p>
            <a:pPr algn="ctr" indent="0" marL="0">
              <a:buNone/>
            </a:pPr>
            <a:r>
              <a:rPr lang="en-US" sz="1000" dirty="0">
                <a:solidFill>
                  <a:srgbClr val="FFFFFF"/>
                </a:solidFill>
              </a:rPr>
              <a:t>luty-marzec</a:t>
            </a:r>
            <a:endParaRPr lang="en-US" sz="1000" dirty="0"/>
          </a:p>
        </p:txBody>
      </p:sp>
      <p:sp>
        <p:nvSpPr>
          <p:cNvPr id="19" name="Text 17"/>
          <p:cNvSpPr/>
          <p:nvPr/>
        </p:nvSpPr>
        <p:spPr>
          <a:xfrm>
            <a:off x="822960" y="3794760"/>
            <a:ext cx="10607040" cy="1600200"/>
          </a:xfrm>
          <a:prstGeom prst="rect">
            <a:avLst/>
          </a:prstGeom>
          <a:noFill/>
          <a:ln/>
        </p:spPr>
        <p:txBody>
          <a:bodyPr wrap="square" lIns="635" tIns="635" rIns="635" bIns="635" rtlCol="0" anchor="ctr">
            <a:normAutofit/>
          </a:bodyPr>
          <a:lstStyle/>
          <a:p>
            <a:pPr marL="203200" indent="-203200">
              <a:buSzPct val="100000"/>
              <a:buChar char="•"/>
            </a:pPr>
            <a:r>
              <a:rPr lang="en-US" sz="1600" dirty="0">
                <a:solidFill>
                  <a:srgbClr val="203040"/>
                </a:solidFill>
              </a:rPr>
              <a:t>Migracja stanów magazynowych jest głównym ograniczeniem terminu.</a:t>
            </a:r>
            <a:endParaRPr lang="en-US" sz="1600" dirty="0"/>
          </a:p>
          <a:p>
            <a:pPr marL="203200" indent="-203200">
              <a:buSzPct val="100000"/>
              <a:buChar char="•"/>
            </a:pPr>
            <a:r>
              <a:rPr lang="en-US" sz="1600" dirty="0">
                <a:solidFill>
                  <a:srgbClr val="203040"/>
                </a:solidFill>
              </a:rPr>
              <a:t>Styczniowy start wymaga migracji do połowy grudnia i wcześniejszych szkoleń.</a:t>
            </a:r>
            <a:endParaRPr lang="en-US" sz="1600" dirty="0"/>
          </a:p>
          <a:p>
            <a:pPr marL="203200" indent="-203200">
              <a:buSzPct val="100000"/>
              <a:buChar char="•"/>
            </a:pPr>
            <a:r>
              <a:rPr lang="en-US" sz="1600" dirty="0">
                <a:solidFill>
                  <a:srgbClr val="203040"/>
                </a:solidFill>
              </a:rPr>
              <a:t>Utrzymanie lutowego startu wymaga zgody na nadgodziny magazynu w grudniu.</a:t>
            </a:r>
            <a:endParaRPr lang="en-US" sz="1600" dirty="0"/>
          </a:p>
          <a:p>
            <a:pPr marL="203200" indent="-203200">
              <a:buSzPct val="100000"/>
              <a:buChar char="•"/>
            </a:pPr>
            <a:r>
              <a:rPr lang="en-US" sz="1600" dirty="0">
                <a:solidFill>
                  <a:srgbClr val="203040"/>
                </a:solidFill>
              </a:rPr>
              <a:t>Alternatywa: świadome przesunięcie startu na 1 marca.</a:t>
            </a:r>
            <a:endParaRPr lang="en-US" sz="16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Budżet i prognoza końcowa</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Koszt pozostaje pod kontrolą dzięki dostępnej rezerwie projektowej.</a:t>
            </a:r>
            <a:endParaRPr lang="en-US" sz="1200" dirty="0"/>
          </a:p>
        </p:txBody>
      </p:sp>
      <p:sp>
        <p:nvSpPr>
          <p:cNvPr id="4" name="Shape 2"/>
          <p:cNvSpPr/>
          <p:nvPr/>
        </p:nvSpPr>
        <p:spPr>
          <a:xfrm>
            <a:off x="640080" y="1508760"/>
            <a:ext cx="233172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5" name="Shape 3"/>
          <p:cNvSpPr/>
          <p:nvPr/>
        </p:nvSpPr>
        <p:spPr>
          <a:xfrm>
            <a:off x="640080" y="1508760"/>
            <a:ext cx="73152" cy="1143000"/>
          </a:xfrm>
          <a:prstGeom prst="rect">
            <a:avLst/>
          </a:prstGeom>
          <a:solidFill>
            <a:srgbClr val="153247"/>
          </a:solidFill>
          <a:ln w="12700">
            <a:solidFill>
              <a:srgbClr val="153247"/>
            </a:solidFill>
            <a:prstDash val="solid"/>
          </a:ln>
        </p:spPr>
      </p:sp>
      <p:sp>
        <p:nvSpPr>
          <p:cNvPr id="6" name="Text 4"/>
          <p:cNvSpPr/>
          <p:nvPr/>
        </p:nvSpPr>
        <p:spPr>
          <a:xfrm>
            <a:off x="859536" y="1691640"/>
            <a:ext cx="1965960" cy="411480"/>
          </a:xfrm>
          <a:prstGeom prst="rect">
            <a:avLst/>
          </a:prstGeom>
          <a:noFill/>
          <a:ln/>
        </p:spPr>
        <p:txBody>
          <a:bodyPr wrap="square" lIns="0" tIns="0" rIns="0" bIns="0" rtlCol="0" anchor="ctr"/>
          <a:lstStyle/>
          <a:p>
            <a:pPr indent="0" marL="0">
              <a:buNone/>
            </a:pPr>
            <a:r>
              <a:rPr lang="en-US" sz="2200" b="1" dirty="0">
                <a:solidFill>
                  <a:srgbClr val="153247"/>
                </a:solidFill>
              </a:rPr>
              <a:t>1 240 000 zł</a:t>
            </a:r>
            <a:endParaRPr lang="en-US" sz="2200" dirty="0"/>
          </a:p>
        </p:txBody>
      </p:sp>
      <p:sp>
        <p:nvSpPr>
          <p:cNvPr id="7" name="Text 5"/>
          <p:cNvSpPr/>
          <p:nvPr/>
        </p:nvSpPr>
        <p:spPr>
          <a:xfrm>
            <a:off x="859536" y="2176272"/>
            <a:ext cx="1965960" cy="274320"/>
          </a:xfrm>
          <a:prstGeom prst="rect">
            <a:avLst/>
          </a:prstGeom>
          <a:noFill/>
          <a:ln/>
        </p:spPr>
        <p:txBody>
          <a:bodyPr wrap="square" lIns="0" tIns="0" rIns="0" bIns="0" rtlCol="0" anchor="ctr"/>
          <a:lstStyle/>
          <a:p>
            <a:pPr indent="0" marL="0">
              <a:buNone/>
            </a:pPr>
            <a:r>
              <a:rPr lang="en-US" sz="1000" dirty="0">
                <a:solidFill>
                  <a:srgbClr val="617282"/>
                </a:solidFill>
              </a:rPr>
              <a:t>budżet całkowity</a:t>
            </a:r>
            <a:endParaRPr lang="en-US" sz="1000" dirty="0"/>
          </a:p>
        </p:txBody>
      </p:sp>
      <p:sp>
        <p:nvSpPr>
          <p:cNvPr id="8" name="Shape 6"/>
          <p:cNvSpPr/>
          <p:nvPr/>
        </p:nvSpPr>
        <p:spPr>
          <a:xfrm>
            <a:off x="3246120" y="1508760"/>
            <a:ext cx="233172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9" name="Shape 7"/>
          <p:cNvSpPr/>
          <p:nvPr/>
        </p:nvSpPr>
        <p:spPr>
          <a:xfrm>
            <a:off x="3246120" y="1508760"/>
            <a:ext cx="73152" cy="1143000"/>
          </a:xfrm>
          <a:prstGeom prst="rect">
            <a:avLst/>
          </a:prstGeom>
          <a:solidFill>
            <a:srgbClr val="2878B5"/>
          </a:solidFill>
          <a:ln w="12700">
            <a:solidFill>
              <a:srgbClr val="2878B5"/>
            </a:solidFill>
            <a:prstDash val="solid"/>
          </a:ln>
        </p:spPr>
      </p:sp>
      <p:sp>
        <p:nvSpPr>
          <p:cNvPr id="10" name="Text 8"/>
          <p:cNvSpPr/>
          <p:nvPr/>
        </p:nvSpPr>
        <p:spPr>
          <a:xfrm>
            <a:off x="3465576" y="1691640"/>
            <a:ext cx="1965960" cy="411480"/>
          </a:xfrm>
          <a:prstGeom prst="rect">
            <a:avLst/>
          </a:prstGeom>
          <a:noFill/>
          <a:ln/>
        </p:spPr>
        <p:txBody>
          <a:bodyPr wrap="square" lIns="0" tIns="0" rIns="0" bIns="0" rtlCol="0" anchor="ctr"/>
          <a:lstStyle/>
          <a:p>
            <a:pPr indent="0" marL="0">
              <a:buNone/>
            </a:pPr>
            <a:r>
              <a:rPr lang="en-US" sz="2200" b="1" dirty="0">
                <a:solidFill>
                  <a:srgbClr val="2878B5"/>
                </a:solidFill>
              </a:rPr>
              <a:t>762 000 zł</a:t>
            </a:r>
            <a:endParaRPr lang="en-US" sz="2200" dirty="0"/>
          </a:p>
        </p:txBody>
      </p:sp>
      <p:sp>
        <p:nvSpPr>
          <p:cNvPr id="11" name="Text 9"/>
          <p:cNvSpPr/>
          <p:nvPr/>
        </p:nvSpPr>
        <p:spPr>
          <a:xfrm>
            <a:off x="3465576" y="2176272"/>
            <a:ext cx="1965960" cy="274320"/>
          </a:xfrm>
          <a:prstGeom prst="rect">
            <a:avLst/>
          </a:prstGeom>
          <a:noFill/>
          <a:ln/>
        </p:spPr>
        <p:txBody>
          <a:bodyPr wrap="square" lIns="0" tIns="0" rIns="0" bIns="0" rtlCol="0" anchor="ctr"/>
          <a:lstStyle/>
          <a:p>
            <a:pPr indent="0" marL="0">
              <a:buNone/>
            </a:pPr>
            <a:r>
              <a:rPr lang="en-US" sz="1000" dirty="0">
                <a:solidFill>
                  <a:srgbClr val="617282"/>
                </a:solidFill>
              </a:rPr>
              <a:t>wydano</a:t>
            </a:r>
            <a:endParaRPr lang="en-US" sz="1000" dirty="0"/>
          </a:p>
        </p:txBody>
      </p:sp>
      <p:sp>
        <p:nvSpPr>
          <p:cNvPr id="12" name="Shape 10"/>
          <p:cNvSpPr/>
          <p:nvPr/>
        </p:nvSpPr>
        <p:spPr>
          <a:xfrm>
            <a:off x="5852160" y="1508760"/>
            <a:ext cx="233172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3" name="Shape 11"/>
          <p:cNvSpPr/>
          <p:nvPr/>
        </p:nvSpPr>
        <p:spPr>
          <a:xfrm>
            <a:off x="5852160" y="1508760"/>
            <a:ext cx="73152" cy="1143000"/>
          </a:xfrm>
          <a:prstGeom prst="rect">
            <a:avLst/>
          </a:prstGeom>
          <a:solidFill>
            <a:srgbClr val="E6A23C"/>
          </a:solidFill>
          <a:ln w="12700">
            <a:solidFill>
              <a:srgbClr val="E6A23C"/>
            </a:solidFill>
            <a:prstDash val="solid"/>
          </a:ln>
        </p:spPr>
      </p:sp>
      <p:sp>
        <p:nvSpPr>
          <p:cNvPr id="14" name="Text 12"/>
          <p:cNvSpPr/>
          <p:nvPr/>
        </p:nvSpPr>
        <p:spPr>
          <a:xfrm>
            <a:off x="6071616" y="1691640"/>
            <a:ext cx="1965960" cy="411480"/>
          </a:xfrm>
          <a:prstGeom prst="rect">
            <a:avLst/>
          </a:prstGeom>
          <a:noFill/>
          <a:ln/>
        </p:spPr>
        <p:txBody>
          <a:bodyPr wrap="square" lIns="0" tIns="0" rIns="0" bIns="0" rtlCol="0" anchor="ctr"/>
          <a:lstStyle/>
          <a:p>
            <a:pPr indent="0" marL="0">
              <a:buNone/>
            </a:pPr>
            <a:r>
              <a:rPr lang="en-US" sz="2200" b="1" dirty="0">
                <a:solidFill>
                  <a:srgbClr val="E6A23C"/>
                </a:solidFill>
              </a:rPr>
              <a:t>1 268 000 zł</a:t>
            </a:r>
            <a:endParaRPr lang="en-US" sz="2200" dirty="0"/>
          </a:p>
        </p:txBody>
      </p:sp>
      <p:sp>
        <p:nvSpPr>
          <p:cNvPr id="15" name="Text 13"/>
          <p:cNvSpPr/>
          <p:nvPr/>
        </p:nvSpPr>
        <p:spPr>
          <a:xfrm>
            <a:off x="6071616" y="2176272"/>
            <a:ext cx="1965960" cy="274320"/>
          </a:xfrm>
          <a:prstGeom prst="rect">
            <a:avLst/>
          </a:prstGeom>
          <a:noFill/>
          <a:ln/>
        </p:spPr>
        <p:txBody>
          <a:bodyPr wrap="square" lIns="0" tIns="0" rIns="0" bIns="0" rtlCol="0" anchor="ctr"/>
          <a:lstStyle/>
          <a:p>
            <a:pPr indent="0" marL="0">
              <a:buNone/>
            </a:pPr>
            <a:r>
              <a:rPr lang="en-US" sz="1000" dirty="0">
                <a:solidFill>
                  <a:srgbClr val="617282"/>
                </a:solidFill>
              </a:rPr>
              <a:t>prognoza końcowa</a:t>
            </a:r>
            <a:endParaRPr lang="en-US" sz="1000" dirty="0"/>
          </a:p>
        </p:txBody>
      </p:sp>
      <p:sp>
        <p:nvSpPr>
          <p:cNvPr id="16" name="Shape 14"/>
          <p:cNvSpPr/>
          <p:nvPr/>
        </p:nvSpPr>
        <p:spPr>
          <a:xfrm>
            <a:off x="8458200" y="1508760"/>
            <a:ext cx="2331720" cy="1143000"/>
          </a:xfrm>
          <a:prstGeom prst="roundRect">
            <a:avLst>
              <a:gd name="adj" fmla="val 5600"/>
            </a:avLst>
          </a:prstGeom>
          <a:solidFill>
            <a:srgbClr val="FFFFFF"/>
          </a:solidFill>
          <a:ln w="12700">
            <a:solidFill>
              <a:srgbClr val="DDE5EB"/>
            </a:solidFill>
            <a:prstDash val="solid"/>
          </a:ln>
          <a:effectLst>
            <a:outerShdw sx="100000" sy="100000" kx="0" ky="0" algn="bl" rotWithShape="0" blurRad="12700" dist="3810" dir="2700000">
              <a:srgbClr val="000000">
                <a:alpha val="8000"/>
              </a:srgbClr>
            </a:outerShdw>
          </a:effectLst>
        </p:spPr>
      </p:sp>
      <p:sp>
        <p:nvSpPr>
          <p:cNvPr id="17" name="Shape 15"/>
          <p:cNvSpPr/>
          <p:nvPr/>
        </p:nvSpPr>
        <p:spPr>
          <a:xfrm>
            <a:off x="8458200" y="1508760"/>
            <a:ext cx="73152" cy="1143000"/>
          </a:xfrm>
          <a:prstGeom prst="rect">
            <a:avLst/>
          </a:prstGeom>
          <a:solidFill>
            <a:srgbClr val="D9544D"/>
          </a:solidFill>
          <a:ln w="12700">
            <a:solidFill>
              <a:srgbClr val="D9544D"/>
            </a:solidFill>
            <a:prstDash val="solid"/>
          </a:ln>
        </p:spPr>
      </p:sp>
      <p:sp>
        <p:nvSpPr>
          <p:cNvPr id="18" name="Text 16"/>
          <p:cNvSpPr/>
          <p:nvPr/>
        </p:nvSpPr>
        <p:spPr>
          <a:xfrm>
            <a:off x="8677656" y="1691640"/>
            <a:ext cx="1965960" cy="411480"/>
          </a:xfrm>
          <a:prstGeom prst="rect">
            <a:avLst/>
          </a:prstGeom>
          <a:noFill/>
          <a:ln/>
        </p:spPr>
        <p:txBody>
          <a:bodyPr wrap="square" lIns="0" tIns="0" rIns="0" bIns="0" rtlCol="0" anchor="ctr"/>
          <a:lstStyle/>
          <a:p>
            <a:pPr indent="0" marL="0">
              <a:buNone/>
            </a:pPr>
            <a:r>
              <a:rPr lang="en-US" sz="2200" b="1" dirty="0">
                <a:solidFill>
                  <a:srgbClr val="D9544D"/>
                </a:solidFill>
              </a:rPr>
              <a:t>28 000 zł</a:t>
            </a:r>
            <a:endParaRPr lang="en-US" sz="2200" dirty="0"/>
          </a:p>
        </p:txBody>
      </p:sp>
      <p:sp>
        <p:nvSpPr>
          <p:cNvPr id="19" name="Text 17"/>
          <p:cNvSpPr/>
          <p:nvPr/>
        </p:nvSpPr>
        <p:spPr>
          <a:xfrm>
            <a:off x="8677656" y="2176272"/>
            <a:ext cx="1965960" cy="274320"/>
          </a:xfrm>
          <a:prstGeom prst="rect">
            <a:avLst/>
          </a:prstGeom>
          <a:noFill/>
          <a:ln/>
        </p:spPr>
        <p:txBody>
          <a:bodyPr wrap="square" lIns="0" tIns="0" rIns="0" bIns="0" rtlCol="0" anchor="ctr"/>
          <a:lstStyle/>
          <a:p>
            <a:pPr indent="0" marL="0">
              <a:buNone/>
            </a:pPr>
            <a:r>
              <a:rPr lang="en-US" sz="1000" dirty="0">
                <a:solidFill>
                  <a:srgbClr val="617282"/>
                </a:solidFill>
              </a:rPr>
              <a:t>przekroczenie</a:t>
            </a:r>
            <a:endParaRPr lang="en-US" sz="1000" dirty="0"/>
          </a:p>
        </p:txBody>
      </p:sp>
      <p:sp>
        <p:nvSpPr>
          <p:cNvPr id="20" name="Shape 18"/>
          <p:cNvSpPr/>
          <p:nvPr/>
        </p:nvSpPr>
        <p:spPr>
          <a:xfrm>
            <a:off x="731520" y="3154680"/>
            <a:ext cx="10698480" cy="502920"/>
          </a:xfrm>
          <a:prstGeom prst="roundRect">
            <a:avLst>
              <a:gd name="adj" fmla="val 18182"/>
            </a:avLst>
          </a:prstGeom>
          <a:solidFill>
            <a:srgbClr val="DDE5EB"/>
          </a:solidFill>
          <a:ln w="12700">
            <a:solidFill>
              <a:srgbClr val="DDE5EB"/>
            </a:solidFill>
            <a:prstDash val="solid"/>
          </a:ln>
        </p:spPr>
      </p:sp>
      <p:sp>
        <p:nvSpPr>
          <p:cNvPr id="21" name="Shape 19"/>
          <p:cNvSpPr/>
          <p:nvPr/>
        </p:nvSpPr>
        <p:spPr>
          <a:xfrm>
            <a:off x="731520" y="3154680"/>
            <a:ext cx="6528816" cy="502920"/>
          </a:xfrm>
          <a:prstGeom prst="roundRect">
            <a:avLst>
              <a:gd name="adj" fmla="val 18182"/>
            </a:avLst>
          </a:prstGeom>
          <a:solidFill>
            <a:srgbClr val="2878B5"/>
          </a:solidFill>
          <a:ln w="12700">
            <a:solidFill>
              <a:srgbClr val="2878B5"/>
            </a:solidFill>
            <a:prstDash val="solid"/>
          </a:ln>
        </p:spPr>
      </p:sp>
      <p:sp>
        <p:nvSpPr>
          <p:cNvPr id="22" name="Text 20"/>
          <p:cNvSpPr/>
          <p:nvPr/>
        </p:nvSpPr>
        <p:spPr>
          <a:xfrm>
            <a:off x="868680" y="3273552"/>
            <a:ext cx="2834640" cy="246888"/>
          </a:xfrm>
          <a:prstGeom prst="rect">
            <a:avLst/>
          </a:prstGeom>
          <a:noFill/>
          <a:ln/>
        </p:spPr>
        <p:txBody>
          <a:bodyPr wrap="square" lIns="0" tIns="0" rIns="0" bIns="0" rtlCol="0" anchor="ctr"/>
          <a:lstStyle/>
          <a:p>
            <a:pPr indent="0" marL="0">
              <a:buNone/>
            </a:pPr>
            <a:r>
              <a:rPr lang="en-US" sz="1300" b="1" dirty="0">
                <a:solidFill>
                  <a:srgbClr val="FFFFFF"/>
                </a:solidFill>
              </a:rPr>
              <a:t>61% budżetu wykorzystane</a:t>
            </a:r>
            <a:endParaRPr lang="en-US" sz="1300" dirty="0"/>
          </a:p>
        </p:txBody>
      </p:sp>
      <p:sp>
        <p:nvSpPr>
          <p:cNvPr id="23" name="Text 21"/>
          <p:cNvSpPr/>
          <p:nvPr/>
        </p:nvSpPr>
        <p:spPr>
          <a:xfrm>
            <a:off x="822960" y="4160520"/>
            <a:ext cx="10515600" cy="1417320"/>
          </a:xfrm>
          <a:prstGeom prst="rect">
            <a:avLst/>
          </a:prstGeom>
          <a:noFill/>
          <a:ln/>
        </p:spPr>
        <p:txBody>
          <a:bodyPr wrap="square" lIns="635" tIns="635" rIns="635" bIns="635" rtlCol="0" anchor="ctr">
            <a:normAutofit/>
          </a:bodyPr>
          <a:lstStyle/>
          <a:p>
            <a:pPr marL="203200" indent="-203200">
              <a:buSzPct val="100000"/>
              <a:buChar char="•"/>
            </a:pPr>
            <a:r>
              <a:rPr lang="en-US" sz="1500" dirty="0">
                <a:solidFill>
                  <a:srgbClr val="203040"/>
                </a:solidFill>
              </a:rPr>
              <a:t>Przekroczenie odpowiada około 2,3% budżetu bazowego.</a:t>
            </a:r>
            <a:endParaRPr lang="en-US" sz="1500" dirty="0"/>
          </a:p>
          <a:p>
            <a:pPr marL="203200" indent="-203200">
              <a:buSzPct val="100000"/>
              <a:buChar char="•"/>
            </a:pPr>
            <a:r>
              <a:rPr lang="en-US" sz="1500" dirty="0">
                <a:solidFill>
                  <a:srgbClr val="203040"/>
                </a:solidFill>
              </a:rPr>
              <a:t>Przyczyny: 12 dodatkowych dni konsultanta i 9 tys. zł za licencje skanerów.</a:t>
            </a:r>
            <a:endParaRPr lang="en-US" sz="1500" dirty="0"/>
          </a:p>
          <a:p>
            <a:pPr marL="203200" indent="-203200">
              <a:buSzPct val="100000"/>
              <a:buChar char="•"/>
            </a:pPr>
            <a:r>
              <a:rPr lang="en-US" sz="1500" dirty="0">
                <a:solidFill>
                  <a:srgbClr val="203040"/>
                </a:solidFill>
              </a:rPr>
              <a:t>Rezerwa 84 tys. zł nie została dotąd naruszona.</a:t>
            </a:r>
            <a:endParaRPr lang="en-US" sz="1500" dirty="0"/>
          </a:p>
          <a:p>
            <a:pPr marL="203200" indent="-203200">
              <a:buSzPct val="100000"/>
              <a:buChar char="•"/>
            </a:pPr>
            <a:r>
              <a:rPr lang="en-US" sz="1500" dirty="0">
                <a:solidFill>
                  <a:srgbClr val="203040"/>
                </a:solidFill>
              </a:rPr>
              <a:t>Potrzebna jest zgoda na wykorzystanie 28 tys. zł z rezerwy.</a:t>
            </a:r>
            <a:endParaRPr lang="en-US" sz="15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Ryzyka projektu</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Priorytet: zabezpieczyć termin startu i domknąć zakres CRM.</a:t>
            </a:r>
            <a:endParaRPr lang="en-US" sz="1200" dirty="0"/>
          </a:p>
        </p:txBody>
      </p:sp>
      <p:sp>
        <p:nvSpPr>
          <p:cNvPr id="4" name="Text 2"/>
          <p:cNvSpPr/>
          <p:nvPr/>
        </p:nvSpPr>
        <p:spPr>
          <a:xfrm>
            <a:off x="640080" y="1417320"/>
            <a:ext cx="5349240" cy="274320"/>
          </a:xfrm>
          <a:prstGeom prst="rect">
            <a:avLst/>
          </a:prstGeom>
          <a:noFill/>
          <a:ln/>
        </p:spPr>
        <p:txBody>
          <a:bodyPr wrap="square" lIns="0" tIns="0" rIns="0" bIns="0" rtlCol="0" anchor="ctr"/>
          <a:lstStyle/>
          <a:p>
            <a:pPr indent="0" marL="0">
              <a:buNone/>
            </a:pPr>
            <a:r>
              <a:rPr lang="en-US" sz="1100" b="1" spc="150" kern="0" dirty="0">
                <a:solidFill>
                  <a:srgbClr val="D9544D"/>
                </a:solidFill>
              </a:rPr>
              <a:t>WYSOKIE</a:t>
            </a:r>
            <a:endParaRPr lang="en-US" sz="1100" dirty="0"/>
          </a:p>
        </p:txBody>
      </p:sp>
      <p:sp>
        <p:nvSpPr>
          <p:cNvPr id="5" name="Text 3"/>
          <p:cNvSpPr/>
          <p:nvPr/>
        </p:nvSpPr>
        <p:spPr>
          <a:xfrm>
            <a:off x="6217920" y="1417320"/>
            <a:ext cx="5349240" cy="274320"/>
          </a:xfrm>
          <a:prstGeom prst="rect">
            <a:avLst/>
          </a:prstGeom>
          <a:noFill/>
          <a:ln/>
        </p:spPr>
        <p:txBody>
          <a:bodyPr wrap="square" lIns="0" tIns="0" rIns="0" bIns="0" rtlCol="0" anchor="ctr"/>
          <a:lstStyle/>
          <a:p>
            <a:pPr indent="0" marL="0">
              <a:buNone/>
            </a:pPr>
            <a:r>
              <a:rPr lang="en-US" sz="1100" b="1" spc="150" kern="0" dirty="0">
                <a:solidFill>
                  <a:srgbClr val="E6A23C"/>
                </a:solidFill>
              </a:rPr>
              <a:t>ŚREDNIE</a:t>
            </a:r>
            <a:endParaRPr lang="en-US" sz="1100" dirty="0"/>
          </a:p>
        </p:txBody>
      </p:sp>
      <p:sp>
        <p:nvSpPr>
          <p:cNvPr id="6" name="Shape 4"/>
          <p:cNvSpPr/>
          <p:nvPr/>
        </p:nvSpPr>
        <p:spPr>
          <a:xfrm>
            <a:off x="640080" y="1783080"/>
            <a:ext cx="5349240" cy="1847088"/>
          </a:xfrm>
          <a:prstGeom prst="roundRect">
            <a:avLst>
              <a:gd name="adj" fmla="val 3465"/>
            </a:avLst>
          </a:prstGeom>
          <a:solidFill>
            <a:srgbClr val="FFFFFF"/>
          </a:solidFill>
          <a:ln w="12700">
            <a:solidFill>
              <a:srgbClr val="DDE5EB"/>
            </a:solidFill>
            <a:prstDash val="solid"/>
          </a:ln>
          <a:effectLst>
            <a:outerShdw sx="100000" sy="100000" kx="0" ky="0" algn="bl" rotWithShape="0" blurRad="12700" dist="3175" dir="2700000">
              <a:srgbClr val="000000">
                <a:alpha val="7000"/>
              </a:srgbClr>
            </a:outerShdw>
          </a:effectLst>
        </p:spPr>
      </p:sp>
      <p:sp>
        <p:nvSpPr>
          <p:cNvPr id="7" name="Shape 5"/>
          <p:cNvSpPr/>
          <p:nvPr/>
        </p:nvSpPr>
        <p:spPr>
          <a:xfrm>
            <a:off x="841248" y="1965960"/>
            <a:ext cx="960120" cy="329184"/>
          </a:xfrm>
          <a:prstGeom prst="roundRect">
            <a:avLst>
              <a:gd name="adj" fmla="val 22222"/>
            </a:avLst>
          </a:prstGeom>
          <a:solidFill>
            <a:srgbClr val="D9544D"/>
          </a:solidFill>
          <a:ln w="12700">
            <a:solidFill>
              <a:srgbClr val="D9544D"/>
            </a:solidFill>
            <a:prstDash val="solid"/>
          </a:ln>
        </p:spPr>
      </p:sp>
      <p:sp>
        <p:nvSpPr>
          <p:cNvPr id="8" name="Text 6"/>
          <p:cNvSpPr/>
          <p:nvPr/>
        </p:nvSpPr>
        <p:spPr>
          <a:xfrm>
            <a:off x="841248" y="2048256"/>
            <a:ext cx="960120" cy="128016"/>
          </a:xfrm>
          <a:prstGeom prst="rect">
            <a:avLst/>
          </a:prstGeom>
          <a:noFill/>
          <a:ln/>
        </p:spPr>
        <p:txBody>
          <a:bodyPr wrap="square" lIns="0" tIns="0" rIns="0" bIns="0" rtlCol="0" anchor="ctr"/>
          <a:lstStyle/>
          <a:p>
            <a:pPr algn="ctr" indent="0" marL="0">
              <a:buNone/>
            </a:pPr>
            <a:r>
              <a:rPr lang="en-US" sz="800" b="1" dirty="0">
                <a:solidFill>
                  <a:srgbClr val="FFFFFF"/>
                </a:solidFill>
              </a:rPr>
              <a:t>WYSOKIE</a:t>
            </a:r>
            <a:endParaRPr lang="en-US" sz="800" dirty="0"/>
          </a:p>
        </p:txBody>
      </p:sp>
      <p:sp>
        <p:nvSpPr>
          <p:cNvPr id="9" name="Text 7"/>
          <p:cNvSpPr/>
          <p:nvPr/>
        </p:nvSpPr>
        <p:spPr>
          <a:xfrm>
            <a:off x="1993392" y="1956816"/>
            <a:ext cx="3776472" cy="365760"/>
          </a:xfrm>
          <a:prstGeom prst="rect">
            <a:avLst/>
          </a:prstGeom>
          <a:noFill/>
          <a:ln/>
        </p:spPr>
        <p:txBody>
          <a:bodyPr wrap="square" lIns="0" tIns="0" rIns="0" bIns="0" rtlCol="0" anchor="ctr"/>
          <a:lstStyle/>
          <a:p>
            <a:pPr indent="0" marL="0">
              <a:buNone/>
            </a:pPr>
            <a:r>
              <a:rPr lang="en-US" sz="1500" b="1" dirty="0">
                <a:solidFill>
                  <a:srgbClr val="153247"/>
                </a:solidFill>
              </a:rPr>
              <a:t>Niespójność danych magazynowych</a:t>
            </a:r>
            <a:endParaRPr lang="en-US" sz="1500" dirty="0"/>
          </a:p>
        </p:txBody>
      </p:sp>
      <p:sp>
        <p:nvSpPr>
          <p:cNvPr id="10" name="Text 8"/>
          <p:cNvSpPr/>
          <p:nvPr/>
        </p:nvSpPr>
        <p:spPr>
          <a:xfrm>
            <a:off x="868680" y="2459736"/>
            <a:ext cx="4892040" cy="438912"/>
          </a:xfrm>
          <a:prstGeom prst="rect">
            <a:avLst/>
          </a:prstGeom>
          <a:noFill/>
          <a:ln/>
        </p:spPr>
        <p:txBody>
          <a:bodyPr wrap="square" lIns="0" tIns="0" rIns="0" bIns="0" rtlCol="0" anchor="ctr"/>
          <a:lstStyle/>
          <a:p>
            <a:pPr indent="0" marL="0">
              <a:buNone/>
            </a:pPr>
            <a:r>
              <a:rPr lang="en-US" sz="1200" b="1" dirty="0">
                <a:solidFill>
                  <a:srgbClr val="D9544D"/>
                </a:solidFill>
              </a:rPr>
              <a:t>Skutek: </a:t>
            </a:r>
            <a:r>
              <a:rPr lang="en-US" sz="1200" dirty="0">
                <a:solidFill>
                  <a:srgbClr val="203040"/>
                </a:solidFill>
              </a:rPr>
              <a:t>opóźnienie startu o 2-4 tygodnie.</a:t>
            </a:r>
            <a:endParaRPr lang="en-US" sz="1200" dirty="0"/>
          </a:p>
        </p:txBody>
      </p:sp>
      <p:sp>
        <p:nvSpPr>
          <p:cNvPr id="11" name="Text 9"/>
          <p:cNvSpPr/>
          <p:nvPr/>
        </p:nvSpPr>
        <p:spPr>
          <a:xfrm>
            <a:off x="868680" y="3008376"/>
            <a:ext cx="4892040" cy="530352"/>
          </a:xfrm>
          <a:prstGeom prst="rect">
            <a:avLst/>
          </a:prstGeom>
          <a:noFill/>
          <a:ln/>
        </p:spPr>
        <p:txBody>
          <a:bodyPr wrap="square" lIns="0" tIns="0" rIns="0" bIns="0" rtlCol="0" anchor="ctr"/>
          <a:lstStyle/>
          <a:p>
            <a:pPr indent="0" marL="0">
              <a:buNone/>
            </a:pPr>
            <a:r>
              <a:rPr lang="en-US" sz="1200" b="1" dirty="0">
                <a:solidFill>
                  <a:srgbClr val="13B8A6"/>
                </a:solidFill>
              </a:rPr>
              <a:t>Działanie: </a:t>
            </a:r>
            <a:r>
              <a:rPr lang="en-US" sz="1200" dirty="0">
                <a:solidFill>
                  <a:srgbClr val="203040"/>
                </a:solidFill>
              </a:rPr>
              <a:t>przegląd 200 kluczowych pozycji do 30.09.</a:t>
            </a:r>
            <a:endParaRPr lang="en-US" sz="1200" dirty="0"/>
          </a:p>
        </p:txBody>
      </p:sp>
      <p:sp>
        <p:nvSpPr>
          <p:cNvPr id="12" name="Shape 10"/>
          <p:cNvSpPr/>
          <p:nvPr/>
        </p:nvSpPr>
        <p:spPr>
          <a:xfrm>
            <a:off x="640080" y="3886200"/>
            <a:ext cx="5349240" cy="1847088"/>
          </a:xfrm>
          <a:prstGeom prst="roundRect">
            <a:avLst>
              <a:gd name="adj" fmla="val 3465"/>
            </a:avLst>
          </a:prstGeom>
          <a:solidFill>
            <a:srgbClr val="FFFFFF"/>
          </a:solidFill>
          <a:ln w="12700">
            <a:solidFill>
              <a:srgbClr val="DDE5EB"/>
            </a:solidFill>
            <a:prstDash val="solid"/>
          </a:ln>
          <a:effectLst>
            <a:outerShdw sx="100000" sy="100000" kx="0" ky="0" algn="bl" rotWithShape="0" blurRad="12700" dist="3175" dir="2700000">
              <a:srgbClr val="000000">
                <a:alpha val="7000"/>
              </a:srgbClr>
            </a:outerShdw>
          </a:effectLst>
        </p:spPr>
      </p:sp>
      <p:sp>
        <p:nvSpPr>
          <p:cNvPr id="13" name="Shape 11"/>
          <p:cNvSpPr/>
          <p:nvPr/>
        </p:nvSpPr>
        <p:spPr>
          <a:xfrm>
            <a:off x="841248" y="4069080"/>
            <a:ext cx="960120" cy="329184"/>
          </a:xfrm>
          <a:prstGeom prst="roundRect">
            <a:avLst>
              <a:gd name="adj" fmla="val 22222"/>
            </a:avLst>
          </a:prstGeom>
          <a:solidFill>
            <a:srgbClr val="D9544D"/>
          </a:solidFill>
          <a:ln w="12700">
            <a:solidFill>
              <a:srgbClr val="D9544D"/>
            </a:solidFill>
            <a:prstDash val="solid"/>
          </a:ln>
        </p:spPr>
      </p:sp>
      <p:sp>
        <p:nvSpPr>
          <p:cNvPr id="14" name="Text 12"/>
          <p:cNvSpPr/>
          <p:nvPr/>
        </p:nvSpPr>
        <p:spPr>
          <a:xfrm>
            <a:off x="841248" y="4151376"/>
            <a:ext cx="960120" cy="128016"/>
          </a:xfrm>
          <a:prstGeom prst="rect">
            <a:avLst/>
          </a:prstGeom>
          <a:noFill/>
          <a:ln/>
        </p:spPr>
        <p:txBody>
          <a:bodyPr wrap="square" lIns="0" tIns="0" rIns="0" bIns="0" rtlCol="0" anchor="ctr"/>
          <a:lstStyle/>
          <a:p>
            <a:pPr algn="ctr" indent="0" marL="0">
              <a:buNone/>
            </a:pPr>
            <a:r>
              <a:rPr lang="en-US" sz="800" b="1" dirty="0">
                <a:solidFill>
                  <a:srgbClr val="FFFFFF"/>
                </a:solidFill>
              </a:rPr>
              <a:t>WYSOKIE</a:t>
            </a:r>
            <a:endParaRPr lang="en-US" sz="800" dirty="0"/>
          </a:p>
        </p:txBody>
      </p:sp>
      <p:sp>
        <p:nvSpPr>
          <p:cNvPr id="15" name="Text 13"/>
          <p:cNvSpPr/>
          <p:nvPr/>
        </p:nvSpPr>
        <p:spPr>
          <a:xfrm>
            <a:off x="1993392" y="4059936"/>
            <a:ext cx="3776472" cy="365760"/>
          </a:xfrm>
          <a:prstGeom prst="rect">
            <a:avLst/>
          </a:prstGeom>
          <a:noFill/>
          <a:ln/>
        </p:spPr>
        <p:txBody>
          <a:bodyPr wrap="square" lIns="0" tIns="0" rIns="0" bIns="0" rtlCol="0" anchor="ctr"/>
          <a:lstStyle/>
          <a:p>
            <a:pPr indent="0" marL="0">
              <a:buNone/>
            </a:pPr>
            <a:r>
              <a:rPr lang="en-US" sz="1500" b="1" dirty="0">
                <a:solidFill>
                  <a:srgbClr val="153247"/>
                </a:solidFill>
              </a:rPr>
              <a:t>Dostępność księgowości do testów</a:t>
            </a:r>
            <a:endParaRPr lang="en-US" sz="1500" dirty="0"/>
          </a:p>
        </p:txBody>
      </p:sp>
      <p:sp>
        <p:nvSpPr>
          <p:cNvPr id="16" name="Text 14"/>
          <p:cNvSpPr/>
          <p:nvPr/>
        </p:nvSpPr>
        <p:spPr>
          <a:xfrm>
            <a:off x="868680" y="4562856"/>
            <a:ext cx="4892040" cy="438912"/>
          </a:xfrm>
          <a:prstGeom prst="rect">
            <a:avLst/>
          </a:prstGeom>
          <a:noFill/>
          <a:ln/>
        </p:spPr>
        <p:txBody>
          <a:bodyPr wrap="square" lIns="0" tIns="0" rIns="0" bIns="0" rtlCol="0" anchor="ctr"/>
          <a:lstStyle/>
          <a:p>
            <a:pPr indent="0" marL="0">
              <a:buNone/>
            </a:pPr>
            <a:r>
              <a:rPr lang="en-US" sz="1200" b="1" dirty="0">
                <a:solidFill>
                  <a:srgbClr val="D9544D"/>
                </a:solidFill>
              </a:rPr>
              <a:t>Skutek: </a:t>
            </a:r>
            <a:r>
              <a:rPr lang="en-US" sz="1200" dirty="0">
                <a:solidFill>
                  <a:srgbClr val="203040"/>
                </a:solidFill>
              </a:rPr>
              <a:t>przesunięcie testów integracyjnych.</a:t>
            </a:r>
            <a:endParaRPr lang="en-US" sz="1200" dirty="0"/>
          </a:p>
        </p:txBody>
      </p:sp>
      <p:sp>
        <p:nvSpPr>
          <p:cNvPr id="17" name="Text 15"/>
          <p:cNvSpPr/>
          <p:nvPr/>
        </p:nvSpPr>
        <p:spPr>
          <a:xfrm>
            <a:off x="868680" y="5111496"/>
            <a:ext cx="4892040" cy="530352"/>
          </a:xfrm>
          <a:prstGeom prst="rect">
            <a:avLst/>
          </a:prstGeom>
          <a:noFill/>
          <a:ln/>
        </p:spPr>
        <p:txBody>
          <a:bodyPr wrap="square" lIns="0" tIns="0" rIns="0" bIns="0" rtlCol="0" anchor="ctr"/>
          <a:lstStyle/>
          <a:p>
            <a:pPr indent="0" marL="0">
              <a:buNone/>
            </a:pPr>
            <a:r>
              <a:rPr lang="en-US" sz="1200" b="1" dirty="0">
                <a:solidFill>
                  <a:srgbClr val="13B8A6"/>
                </a:solidFill>
              </a:rPr>
              <a:t>Działanie: </a:t>
            </a:r>
            <a:r>
              <a:rPr lang="en-US" sz="1200" dirty="0">
                <a:solidFill>
                  <a:srgbClr val="203040"/>
                </a:solidFill>
              </a:rPr>
              <a:t>testy księgowości w II połowie listopada.</a:t>
            </a:r>
            <a:endParaRPr lang="en-US" sz="1200" dirty="0"/>
          </a:p>
        </p:txBody>
      </p:sp>
      <p:sp>
        <p:nvSpPr>
          <p:cNvPr id="18" name="Shape 16"/>
          <p:cNvSpPr/>
          <p:nvPr/>
        </p:nvSpPr>
        <p:spPr>
          <a:xfrm>
            <a:off x="6217920" y="1783080"/>
            <a:ext cx="5349240" cy="1847088"/>
          </a:xfrm>
          <a:prstGeom prst="roundRect">
            <a:avLst>
              <a:gd name="adj" fmla="val 3465"/>
            </a:avLst>
          </a:prstGeom>
          <a:solidFill>
            <a:srgbClr val="FFFFFF"/>
          </a:solidFill>
          <a:ln w="12700">
            <a:solidFill>
              <a:srgbClr val="DDE5EB"/>
            </a:solidFill>
            <a:prstDash val="solid"/>
          </a:ln>
          <a:effectLst>
            <a:outerShdw sx="100000" sy="100000" kx="0" ky="0" algn="bl" rotWithShape="0" blurRad="12700" dist="3175" dir="2700000">
              <a:srgbClr val="000000">
                <a:alpha val="7000"/>
              </a:srgbClr>
            </a:outerShdw>
          </a:effectLst>
        </p:spPr>
      </p:sp>
      <p:sp>
        <p:nvSpPr>
          <p:cNvPr id="19" name="Shape 17"/>
          <p:cNvSpPr/>
          <p:nvPr/>
        </p:nvSpPr>
        <p:spPr>
          <a:xfrm>
            <a:off x="6419088" y="1965960"/>
            <a:ext cx="960120" cy="329184"/>
          </a:xfrm>
          <a:prstGeom prst="roundRect">
            <a:avLst>
              <a:gd name="adj" fmla="val 22222"/>
            </a:avLst>
          </a:prstGeom>
          <a:solidFill>
            <a:srgbClr val="E6A23C"/>
          </a:solidFill>
          <a:ln w="12700">
            <a:solidFill>
              <a:srgbClr val="E6A23C"/>
            </a:solidFill>
            <a:prstDash val="solid"/>
          </a:ln>
        </p:spPr>
      </p:sp>
      <p:sp>
        <p:nvSpPr>
          <p:cNvPr id="20" name="Text 18"/>
          <p:cNvSpPr/>
          <p:nvPr/>
        </p:nvSpPr>
        <p:spPr>
          <a:xfrm>
            <a:off x="6419088" y="2048256"/>
            <a:ext cx="960120" cy="128016"/>
          </a:xfrm>
          <a:prstGeom prst="rect">
            <a:avLst/>
          </a:prstGeom>
          <a:noFill/>
          <a:ln/>
        </p:spPr>
        <p:txBody>
          <a:bodyPr wrap="square" lIns="0" tIns="0" rIns="0" bIns="0" rtlCol="0" anchor="ctr"/>
          <a:lstStyle/>
          <a:p>
            <a:pPr algn="ctr" indent="0" marL="0">
              <a:buNone/>
            </a:pPr>
            <a:r>
              <a:rPr lang="en-US" sz="800" b="1" dirty="0">
                <a:solidFill>
                  <a:srgbClr val="FFFFFF"/>
                </a:solidFill>
              </a:rPr>
              <a:t>ŚREDNIE</a:t>
            </a:r>
            <a:endParaRPr lang="en-US" sz="800" dirty="0"/>
          </a:p>
        </p:txBody>
      </p:sp>
      <p:sp>
        <p:nvSpPr>
          <p:cNvPr id="21" name="Text 19"/>
          <p:cNvSpPr/>
          <p:nvPr/>
        </p:nvSpPr>
        <p:spPr>
          <a:xfrm>
            <a:off x="7571232" y="1956816"/>
            <a:ext cx="3776472" cy="365760"/>
          </a:xfrm>
          <a:prstGeom prst="rect">
            <a:avLst/>
          </a:prstGeom>
          <a:noFill/>
          <a:ln/>
        </p:spPr>
        <p:txBody>
          <a:bodyPr wrap="square" lIns="0" tIns="0" rIns="0" bIns="0" rtlCol="0" anchor="ctr"/>
          <a:lstStyle/>
          <a:p>
            <a:pPr indent="0" marL="0">
              <a:buNone/>
            </a:pPr>
            <a:r>
              <a:rPr lang="en-US" sz="1500" b="1" dirty="0">
                <a:solidFill>
                  <a:srgbClr val="153247"/>
                </a:solidFill>
              </a:rPr>
              <a:t>Brak decyzji o etapie 2</a:t>
            </a:r>
            <a:endParaRPr lang="en-US" sz="1500" dirty="0"/>
          </a:p>
        </p:txBody>
      </p:sp>
      <p:sp>
        <p:nvSpPr>
          <p:cNvPr id="22" name="Text 20"/>
          <p:cNvSpPr/>
          <p:nvPr/>
        </p:nvSpPr>
        <p:spPr>
          <a:xfrm>
            <a:off x="6446520" y="2459736"/>
            <a:ext cx="4892040" cy="438912"/>
          </a:xfrm>
          <a:prstGeom prst="rect">
            <a:avLst/>
          </a:prstGeom>
          <a:noFill/>
          <a:ln/>
        </p:spPr>
        <p:txBody>
          <a:bodyPr wrap="square" lIns="0" tIns="0" rIns="0" bIns="0" rtlCol="0" anchor="ctr"/>
          <a:lstStyle/>
          <a:p>
            <a:pPr indent="0" marL="0">
              <a:buNone/>
            </a:pPr>
            <a:r>
              <a:rPr lang="en-US" sz="1200" b="1" dirty="0">
                <a:solidFill>
                  <a:srgbClr val="E6A23C"/>
                </a:solidFill>
              </a:rPr>
              <a:t>Skutek: </a:t>
            </a:r>
            <a:r>
              <a:rPr lang="en-US" sz="1200" dirty="0">
                <a:solidFill>
                  <a:srgbClr val="203040"/>
                </a:solidFill>
              </a:rPr>
              <a:t>CRM nie przekroczy 60% zaawansowania.</a:t>
            </a:r>
            <a:endParaRPr lang="en-US" sz="1200" dirty="0"/>
          </a:p>
        </p:txBody>
      </p:sp>
      <p:sp>
        <p:nvSpPr>
          <p:cNvPr id="23" name="Text 21"/>
          <p:cNvSpPr/>
          <p:nvPr/>
        </p:nvSpPr>
        <p:spPr>
          <a:xfrm>
            <a:off x="6446520" y="3008376"/>
            <a:ext cx="4892040" cy="530352"/>
          </a:xfrm>
          <a:prstGeom prst="rect">
            <a:avLst/>
          </a:prstGeom>
          <a:noFill/>
          <a:ln/>
        </p:spPr>
        <p:txBody>
          <a:bodyPr wrap="square" lIns="0" tIns="0" rIns="0" bIns="0" rtlCol="0" anchor="ctr"/>
          <a:lstStyle/>
          <a:p>
            <a:pPr indent="0" marL="0">
              <a:buNone/>
            </a:pPr>
            <a:r>
              <a:rPr lang="en-US" sz="1200" b="1" dirty="0">
                <a:solidFill>
                  <a:srgbClr val="13B8A6"/>
                </a:solidFill>
              </a:rPr>
              <a:t>Działanie: </a:t>
            </a:r>
            <a:r>
              <a:rPr lang="en-US" sz="1200" dirty="0">
                <a:solidFill>
                  <a:srgbClr val="203040"/>
                </a:solidFill>
              </a:rPr>
              <a:t>decyzja na wrześniowym przeglądzie zarządu.</a:t>
            </a:r>
            <a:endParaRPr lang="en-US" sz="1200" dirty="0"/>
          </a:p>
        </p:txBody>
      </p:sp>
      <p:sp>
        <p:nvSpPr>
          <p:cNvPr id="24" name="Shape 22"/>
          <p:cNvSpPr/>
          <p:nvPr/>
        </p:nvSpPr>
        <p:spPr>
          <a:xfrm>
            <a:off x="6217920" y="3886200"/>
            <a:ext cx="5349240" cy="1847088"/>
          </a:xfrm>
          <a:prstGeom prst="roundRect">
            <a:avLst>
              <a:gd name="adj" fmla="val 3465"/>
            </a:avLst>
          </a:prstGeom>
          <a:solidFill>
            <a:srgbClr val="FFFFFF"/>
          </a:solidFill>
          <a:ln w="12700">
            <a:solidFill>
              <a:srgbClr val="DDE5EB"/>
            </a:solidFill>
            <a:prstDash val="solid"/>
          </a:ln>
          <a:effectLst>
            <a:outerShdw sx="100000" sy="100000" kx="0" ky="0" algn="bl" rotWithShape="0" blurRad="12700" dist="3175" dir="2700000">
              <a:srgbClr val="000000">
                <a:alpha val="7000"/>
              </a:srgbClr>
            </a:outerShdw>
          </a:effectLst>
        </p:spPr>
      </p:sp>
      <p:sp>
        <p:nvSpPr>
          <p:cNvPr id="25" name="Shape 23"/>
          <p:cNvSpPr/>
          <p:nvPr/>
        </p:nvSpPr>
        <p:spPr>
          <a:xfrm>
            <a:off x="6419088" y="4069080"/>
            <a:ext cx="960120" cy="329184"/>
          </a:xfrm>
          <a:prstGeom prst="roundRect">
            <a:avLst>
              <a:gd name="adj" fmla="val 22222"/>
            </a:avLst>
          </a:prstGeom>
          <a:solidFill>
            <a:srgbClr val="E6A23C"/>
          </a:solidFill>
          <a:ln w="12700">
            <a:solidFill>
              <a:srgbClr val="E6A23C"/>
            </a:solidFill>
            <a:prstDash val="solid"/>
          </a:ln>
        </p:spPr>
      </p:sp>
      <p:sp>
        <p:nvSpPr>
          <p:cNvPr id="26" name="Text 24"/>
          <p:cNvSpPr/>
          <p:nvPr/>
        </p:nvSpPr>
        <p:spPr>
          <a:xfrm>
            <a:off x="6419088" y="4151376"/>
            <a:ext cx="960120" cy="128016"/>
          </a:xfrm>
          <a:prstGeom prst="rect">
            <a:avLst/>
          </a:prstGeom>
          <a:noFill/>
          <a:ln/>
        </p:spPr>
        <p:txBody>
          <a:bodyPr wrap="square" lIns="0" tIns="0" rIns="0" bIns="0" rtlCol="0" anchor="ctr"/>
          <a:lstStyle/>
          <a:p>
            <a:pPr algn="ctr" indent="0" marL="0">
              <a:buNone/>
            </a:pPr>
            <a:r>
              <a:rPr lang="en-US" sz="800" b="1" dirty="0">
                <a:solidFill>
                  <a:srgbClr val="FFFFFF"/>
                </a:solidFill>
              </a:rPr>
              <a:t>ŚREDNIE</a:t>
            </a:r>
            <a:endParaRPr lang="en-US" sz="800" dirty="0"/>
          </a:p>
        </p:txBody>
      </p:sp>
      <p:sp>
        <p:nvSpPr>
          <p:cNvPr id="27" name="Text 25"/>
          <p:cNvSpPr/>
          <p:nvPr/>
        </p:nvSpPr>
        <p:spPr>
          <a:xfrm>
            <a:off x="7571232" y="4059936"/>
            <a:ext cx="3776472" cy="365760"/>
          </a:xfrm>
          <a:prstGeom prst="rect">
            <a:avLst/>
          </a:prstGeom>
          <a:noFill/>
          <a:ln/>
        </p:spPr>
        <p:txBody>
          <a:bodyPr wrap="square" lIns="0" tIns="0" rIns="0" bIns="0" rtlCol="0" anchor="ctr"/>
          <a:lstStyle/>
          <a:p>
            <a:pPr indent="0" marL="0">
              <a:buNone/>
            </a:pPr>
            <a:r>
              <a:rPr lang="en-US" sz="1500" b="1" dirty="0">
                <a:solidFill>
                  <a:srgbClr val="153247"/>
                </a:solidFill>
              </a:rPr>
              <a:t>Urlop administratora od 1.10</a:t>
            </a:r>
            <a:endParaRPr lang="en-US" sz="1500" dirty="0"/>
          </a:p>
        </p:txBody>
      </p:sp>
      <p:sp>
        <p:nvSpPr>
          <p:cNvPr id="28" name="Text 26"/>
          <p:cNvSpPr/>
          <p:nvPr/>
        </p:nvSpPr>
        <p:spPr>
          <a:xfrm>
            <a:off x="6446520" y="4562856"/>
            <a:ext cx="4892040" cy="438912"/>
          </a:xfrm>
          <a:prstGeom prst="rect">
            <a:avLst/>
          </a:prstGeom>
          <a:noFill/>
          <a:ln/>
        </p:spPr>
        <p:txBody>
          <a:bodyPr wrap="square" lIns="0" tIns="0" rIns="0" bIns="0" rtlCol="0" anchor="ctr"/>
          <a:lstStyle/>
          <a:p>
            <a:pPr indent="0" marL="0">
              <a:buNone/>
            </a:pPr>
            <a:r>
              <a:rPr lang="en-US" sz="1200" b="1" dirty="0">
                <a:solidFill>
                  <a:srgbClr val="E6A23C"/>
                </a:solidFill>
              </a:rPr>
              <a:t>Skutek: </a:t>
            </a:r>
            <a:r>
              <a:rPr lang="en-US" sz="1200" dirty="0">
                <a:solidFill>
                  <a:srgbClr val="203040"/>
                </a:solidFill>
              </a:rPr>
              <a:t>brak wsparcia migracji przez 2 tygodnie.</a:t>
            </a:r>
            <a:endParaRPr lang="en-US" sz="1200" dirty="0"/>
          </a:p>
        </p:txBody>
      </p:sp>
      <p:sp>
        <p:nvSpPr>
          <p:cNvPr id="29" name="Text 27"/>
          <p:cNvSpPr/>
          <p:nvPr/>
        </p:nvSpPr>
        <p:spPr>
          <a:xfrm>
            <a:off x="6446520" y="5111496"/>
            <a:ext cx="4892040" cy="530352"/>
          </a:xfrm>
          <a:prstGeom prst="rect">
            <a:avLst/>
          </a:prstGeom>
          <a:noFill/>
          <a:ln/>
        </p:spPr>
        <p:txBody>
          <a:bodyPr wrap="square" lIns="0" tIns="0" rIns="0" bIns="0" rtlCol="0" anchor="ctr"/>
          <a:lstStyle/>
          <a:p>
            <a:pPr indent="0" marL="0">
              <a:buNone/>
            </a:pPr>
            <a:r>
              <a:rPr lang="en-US" sz="1200" b="1" dirty="0">
                <a:solidFill>
                  <a:srgbClr val="13B8A6"/>
                </a:solidFill>
              </a:rPr>
              <a:t>Działanie: </a:t>
            </a:r>
            <a:r>
              <a:rPr lang="en-US" sz="1200" dirty="0">
                <a:solidFill>
                  <a:srgbClr val="203040"/>
                </a:solidFill>
              </a:rPr>
              <a:t>zastępstwo i przekazanie wiedzy do 27.09.</a:t>
            </a:r>
            <a:endParaRPr lang="en-US" sz="12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Najbliższe działania</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Wrzesień: jakość danych i gotowość organizacyjna.</a:t>
            </a:r>
            <a:endParaRPr lang="en-US" sz="1200" dirty="0"/>
          </a:p>
        </p:txBody>
      </p:sp>
      <p:sp>
        <p:nvSpPr>
          <p:cNvPr id="4" name="Shape 2"/>
          <p:cNvSpPr/>
          <p:nvPr/>
        </p:nvSpPr>
        <p:spPr>
          <a:xfrm>
            <a:off x="685800" y="1600200"/>
            <a:ext cx="2514600" cy="2880360"/>
          </a:xfrm>
          <a:prstGeom prst="roundRect">
            <a:avLst>
              <a:gd name="adj" fmla="val 2909"/>
            </a:avLst>
          </a:prstGeom>
          <a:solidFill>
            <a:srgbClr val="FFFFFF"/>
          </a:solidFill>
          <a:ln w="12700">
            <a:solidFill>
              <a:srgbClr val="DDE5EB"/>
            </a:solidFill>
            <a:prstDash val="solid"/>
          </a:ln>
        </p:spPr>
      </p:sp>
      <p:sp>
        <p:nvSpPr>
          <p:cNvPr id="5" name="Shape 3"/>
          <p:cNvSpPr/>
          <p:nvPr/>
        </p:nvSpPr>
        <p:spPr>
          <a:xfrm>
            <a:off x="1399032" y="1874520"/>
            <a:ext cx="1097280" cy="1097280"/>
          </a:xfrm>
          <a:prstGeom prst="ellipse">
            <a:avLst/>
          </a:prstGeom>
          <a:solidFill>
            <a:srgbClr val="13B8A6"/>
          </a:solidFill>
          <a:ln w="25400">
            <a:solidFill>
              <a:srgbClr val="FFFFFF"/>
            </a:solidFill>
            <a:prstDash val="solid"/>
          </a:ln>
        </p:spPr>
      </p:sp>
      <p:sp>
        <p:nvSpPr>
          <p:cNvPr id="6" name="Text 4"/>
          <p:cNvSpPr/>
          <p:nvPr/>
        </p:nvSpPr>
        <p:spPr>
          <a:xfrm>
            <a:off x="1417320" y="2221992"/>
            <a:ext cx="1060704" cy="228600"/>
          </a:xfrm>
          <a:prstGeom prst="rect">
            <a:avLst/>
          </a:prstGeom>
          <a:noFill/>
          <a:ln/>
        </p:spPr>
        <p:txBody>
          <a:bodyPr wrap="square" lIns="0" tIns="0" rIns="0" bIns="0" rtlCol="0" anchor="ctr"/>
          <a:lstStyle/>
          <a:p>
            <a:pPr algn="ctr" indent="0" marL="0">
              <a:buNone/>
            </a:pPr>
            <a:r>
              <a:rPr lang="en-US" sz="1200" b="1" dirty="0">
                <a:solidFill>
                  <a:srgbClr val="FFFFFF"/>
                </a:solidFill>
              </a:rPr>
              <a:t>12.09</a:t>
            </a:r>
            <a:endParaRPr lang="en-US" sz="1200" dirty="0"/>
          </a:p>
        </p:txBody>
      </p:sp>
      <p:sp>
        <p:nvSpPr>
          <p:cNvPr id="7" name="Text 5"/>
          <p:cNvSpPr/>
          <p:nvPr/>
        </p:nvSpPr>
        <p:spPr>
          <a:xfrm>
            <a:off x="886968" y="3246120"/>
            <a:ext cx="2103120" cy="512064"/>
          </a:xfrm>
          <a:prstGeom prst="rect">
            <a:avLst/>
          </a:prstGeom>
          <a:noFill/>
          <a:ln/>
        </p:spPr>
        <p:txBody>
          <a:bodyPr wrap="square" lIns="0" tIns="0" rIns="0" bIns="0" rtlCol="0" anchor="ctr"/>
          <a:lstStyle/>
          <a:p>
            <a:pPr algn="ctr" indent="0" marL="0">
              <a:buNone/>
            </a:pPr>
            <a:r>
              <a:rPr lang="en-US" sz="1500" b="1" dirty="0">
                <a:solidFill>
                  <a:srgbClr val="153247"/>
                </a:solidFill>
              </a:rPr>
              <a:t>Zamknięcie 4 uwag</a:t>
            </a:r>
            <a:endParaRPr lang="en-US" sz="1500" dirty="0"/>
          </a:p>
        </p:txBody>
      </p:sp>
      <p:sp>
        <p:nvSpPr>
          <p:cNvPr id="8" name="Text 6"/>
          <p:cNvSpPr/>
          <p:nvPr/>
        </p:nvSpPr>
        <p:spPr>
          <a:xfrm>
            <a:off x="941832" y="3977640"/>
            <a:ext cx="1993392" cy="320040"/>
          </a:xfrm>
          <a:prstGeom prst="rect">
            <a:avLst/>
          </a:prstGeom>
          <a:noFill/>
          <a:ln/>
        </p:spPr>
        <p:txBody>
          <a:bodyPr wrap="square" lIns="0" tIns="0" rIns="0" bIns="0" rtlCol="0" anchor="ctr"/>
          <a:lstStyle/>
          <a:p>
            <a:pPr algn="ctr" indent="0" marL="0">
              <a:buNone/>
            </a:pPr>
            <a:r>
              <a:rPr lang="en-US" sz="1000" dirty="0">
                <a:solidFill>
                  <a:srgbClr val="617282"/>
                </a:solidFill>
              </a:rPr>
              <a:t>Moduł finansowy</a:t>
            </a:r>
            <a:endParaRPr lang="en-US" sz="1000" dirty="0"/>
          </a:p>
        </p:txBody>
      </p:sp>
      <p:sp>
        <p:nvSpPr>
          <p:cNvPr id="9" name="Shape 7"/>
          <p:cNvSpPr/>
          <p:nvPr/>
        </p:nvSpPr>
        <p:spPr>
          <a:xfrm>
            <a:off x="3502152" y="1600200"/>
            <a:ext cx="2514600" cy="2880360"/>
          </a:xfrm>
          <a:prstGeom prst="roundRect">
            <a:avLst>
              <a:gd name="adj" fmla="val 2909"/>
            </a:avLst>
          </a:prstGeom>
          <a:solidFill>
            <a:srgbClr val="FFFFFF"/>
          </a:solidFill>
          <a:ln w="12700">
            <a:solidFill>
              <a:srgbClr val="DDE5EB"/>
            </a:solidFill>
            <a:prstDash val="solid"/>
          </a:ln>
        </p:spPr>
      </p:sp>
      <p:sp>
        <p:nvSpPr>
          <p:cNvPr id="10" name="Shape 8"/>
          <p:cNvSpPr/>
          <p:nvPr/>
        </p:nvSpPr>
        <p:spPr>
          <a:xfrm>
            <a:off x="4215384" y="1874520"/>
            <a:ext cx="1097280" cy="1097280"/>
          </a:xfrm>
          <a:prstGeom prst="ellipse">
            <a:avLst/>
          </a:prstGeom>
          <a:solidFill>
            <a:srgbClr val="13B8A6"/>
          </a:solidFill>
          <a:ln w="25400">
            <a:solidFill>
              <a:srgbClr val="FFFFFF"/>
            </a:solidFill>
            <a:prstDash val="solid"/>
          </a:ln>
        </p:spPr>
      </p:sp>
      <p:sp>
        <p:nvSpPr>
          <p:cNvPr id="11" name="Text 9"/>
          <p:cNvSpPr/>
          <p:nvPr/>
        </p:nvSpPr>
        <p:spPr>
          <a:xfrm>
            <a:off x="4233672" y="2221992"/>
            <a:ext cx="1060704" cy="228600"/>
          </a:xfrm>
          <a:prstGeom prst="rect">
            <a:avLst/>
          </a:prstGeom>
          <a:noFill/>
          <a:ln/>
        </p:spPr>
        <p:txBody>
          <a:bodyPr wrap="square" lIns="0" tIns="0" rIns="0" bIns="0" rtlCol="0" anchor="ctr"/>
          <a:lstStyle/>
          <a:p>
            <a:pPr algn="ctr" indent="0" marL="0">
              <a:buNone/>
            </a:pPr>
            <a:r>
              <a:rPr lang="en-US" sz="1200" b="1" dirty="0">
                <a:solidFill>
                  <a:srgbClr val="FFFFFF"/>
                </a:solidFill>
              </a:rPr>
              <a:t>27.09</a:t>
            </a:r>
            <a:endParaRPr lang="en-US" sz="1200" dirty="0"/>
          </a:p>
        </p:txBody>
      </p:sp>
      <p:sp>
        <p:nvSpPr>
          <p:cNvPr id="12" name="Text 10"/>
          <p:cNvSpPr/>
          <p:nvPr/>
        </p:nvSpPr>
        <p:spPr>
          <a:xfrm>
            <a:off x="3703320" y="3246120"/>
            <a:ext cx="2103120" cy="512064"/>
          </a:xfrm>
          <a:prstGeom prst="rect">
            <a:avLst/>
          </a:prstGeom>
          <a:noFill/>
          <a:ln/>
        </p:spPr>
        <p:txBody>
          <a:bodyPr wrap="square" lIns="0" tIns="0" rIns="0" bIns="0" rtlCol="0" anchor="ctr"/>
          <a:lstStyle/>
          <a:p>
            <a:pPr algn="ctr" indent="0" marL="0">
              <a:buNone/>
            </a:pPr>
            <a:r>
              <a:rPr lang="en-US" sz="1500" b="1" dirty="0">
                <a:solidFill>
                  <a:srgbClr val="153247"/>
                </a:solidFill>
              </a:rPr>
              <a:t>Przekazanie wiedzy</a:t>
            </a:r>
            <a:endParaRPr lang="en-US" sz="1500" dirty="0"/>
          </a:p>
        </p:txBody>
      </p:sp>
      <p:sp>
        <p:nvSpPr>
          <p:cNvPr id="13" name="Text 11"/>
          <p:cNvSpPr/>
          <p:nvPr/>
        </p:nvSpPr>
        <p:spPr>
          <a:xfrm>
            <a:off x="3758184" y="3977640"/>
            <a:ext cx="1993392" cy="320040"/>
          </a:xfrm>
          <a:prstGeom prst="rect">
            <a:avLst/>
          </a:prstGeom>
          <a:noFill/>
          <a:ln/>
        </p:spPr>
        <p:txBody>
          <a:bodyPr wrap="square" lIns="0" tIns="0" rIns="0" bIns="0" rtlCol="0" anchor="ctr"/>
          <a:lstStyle/>
          <a:p>
            <a:pPr algn="ctr" indent="0" marL="0">
              <a:buNone/>
            </a:pPr>
            <a:r>
              <a:rPr lang="en-US" sz="1000" dirty="0">
                <a:solidFill>
                  <a:srgbClr val="617282"/>
                </a:solidFill>
              </a:rPr>
              <a:t>Zastępstwo administratora</a:t>
            </a:r>
            <a:endParaRPr lang="en-US" sz="1000" dirty="0"/>
          </a:p>
        </p:txBody>
      </p:sp>
      <p:sp>
        <p:nvSpPr>
          <p:cNvPr id="14" name="Shape 12"/>
          <p:cNvSpPr/>
          <p:nvPr/>
        </p:nvSpPr>
        <p:spPr>
          <a:xfrm>
            <a:off x="6318504" y="1600200"/>
            <a:ext cx="2514600" cy="2880360"/>
          </a:xfrm>
          <a:prstGeom prst="roundRect">
            <a:avLst>
              <a:gd name="adj" fmla="val 2909"/>
            </a:avLst>
          </a:prstGeom>
          <a:solidFill>
            <a:srgbClr val="FFFFFF"/>
          </a:solidFill>
          <a:ln w="12700">
            <a:solidFill>
              <a:srgbClr val="DDE5EB"/>
            </a:solidFill>
            <a:prstDash val="solid"/>
          </a:ln>
        </p:spPr>
      </p:sp>
      <p:sp>
        <p:nvSpPr>
          <p:cNvPr id="15" name="Shape 13"/>
          <p:cNvSpPr/>
          <p:nvPr/>
        </p:nvSpPr>
        <p:spPr>
          <a:xfrm>
            <a:off x="7031736" y="1874520"/>
            <a:ext cx="1097280" cy="1097280"/>
          </a:xfrm>
          <a:prstGeom prst="ellipse">
            <a:avLst/>
          </a:prstGeom>
          <a:solidFill>
            <a:srgbClr val="2878B5"/>
          </a:solidFill>
          <a:ln w="25400">
            <a:solidFill>
              <a:srgbClr val="FFFFFF"/>
            </a:solidFill>
            <a:prstDash val="solid"/>
          </a:ln>
        </p:spPr>
      </p:sp>
      <p:sp>
        <p:nvSpPr>
          <p:cNvPr id="16" name="Text 14"/>
          <p:cNvSpPr/>
          <p:nvPr/>
        </p:nvSpPr>
        <p:spPr>
          <a:xfrm>
            <a:off x="7050024" y="2221992"/>
            <a:ext cx="1060704" cy="228600"/>
          </a:xfrm>
          <a:prstGeom prst="rect">
            <a:avLst/>
          </a:prstGeom>
          <a:noFill/>
          <a:ln/>
        </p:spPr>
        <p:txBody>
          <a:bodyPr wrap="square" lIns="0" tIns="0" rIns="0" bIns="0" rtlCol="0" anchor="ctr"/>
          <a:lstStyle/>
          <a:p>
            <a:pPr algn="ctr" indent="0" marL="0">
              <a:buNone/>
            </a:pPr>
            <a:r>
              <a:rPr lang="en-US" sz="1200" b="1" dirty="0">
                <a:solidFill>
                  <a:srgbClr val="FFFFFF"/>
                </a:solidFill>
              </a:rPr>
              <a:t>30.09</a:t>
            </a:r>
            <a:endParaRPr lang="en-US" sz="1200" dirty="0"/>
          </a:p>
        </p:txBody>
      </p:sp>
      <p:sp>
        <p:nvSpPr>
          <p:cNvPr id="17" name="Text 15"/>
          <p:cNvSpPr/>
          <p:nvPr/>
        </p:nvSpPr>
        <p:spPr>
          <a:xfrm>
            <a:off x="6519672" y="3246120"/>
            <a:ext cx="2103120" cy="512064"/>
          </a:xfrm>
          <a:prstGeom prst="rect">
            <a:avLst/>
          </a:prstGeom>
          <a:noFill/>
          <a:ln/>
        </p:spPr>
        <p:txBody>
          <a:bodyPr wrap="square" lIns="0" tIns="0" rIns="0" bIns="0" rtlCol="0" anchor="ctr"/>
          <a:lstStyle/>
          <a:p>
            <a:pPr algn="ctr" indent="0" marL="0">
              <a:buNone/>
            </a:pPr>
            <a:r>
              <a:rPr lang="en-US" sz="1500" b="1" dirty="0">
                <a:solidFill>
                  <a:srgbClr val="153247"/>
                </a:solidFill>
              </a:rPr>
              <a:t>Przegląd 200 pozycji</a:t>
            </a:r>
            <a:endParaRPr lang="en-US" sz="1500" dirty="0"/>
          </a:p>
        </p:txBody>
      </p:sp>
      <p:sp>
        <p:nvSpPr>
          <p:cNvPr id="18" name="Text 16"/>
          <p:cNvSpPr/>
          <p:nvPr/>
        </p:nvSpPr>
        <p:spPr>
          <a:xfrm>
            <a:off x="6574536" y="3977640"/>
            <a:ext cx="1993392" cy="320040"/>
          </a:xfrm>
          <a:prstGeom prst="rect">
            <a:avLst/>
          </a:prstGeom>
          <a:noFill/>
          <a:ln/>
        </p:spPr>
        <p:txBody>
          <a:bodyPr wrap="square" lIns="0" tIns="0" rIns="0" bIns="0" rtlCol="0" anchor="ctr"/>
          <a:lstStyle/>
          <a:p>
            <a:pPr algn="ctr" indent="0" marL="0">
              <a:buNone/>
            </a:pPr>
            <a:r>
              <a:rPr lang="en-US" sz="1000" dirty="0">
                <a:solidFill>
                  <a:srgbClr val="617282"/>
                </a:solidFill>
              </a:rPr>
              <a:t>Mapowanie magazynu</a:t>
            </a:r>
            <a:endParaRPr lang="en-US" sz="1000" dirty="0"/>
          </a:p>
        </p:txBody>
      </p:sp>
      <p:sp>
        <p:nvSpPr>
          <p:cNvPr id="19" name="Shape 17"/>
          <p:cNvSpPr/>
          <p:nvPr/>
        </p:nvSpPr>
        <p:spPr>
          <a:xfrm>
            <a:off x="9134856" y="1600200"/>
            <a:ext cx="2514600" cy="2880360"/>
          </a:xfrm>
          <a:prstGeom prst="roundRect">
            <a:avLst>
              <a:gd name="adj" fmla="val 2909"/>
            </a:avLst>
          </a:prstGeom>
          <a:solidFill>
            <a:srgbClr val="FFFFFF"/>
          </a:solidFill>
          <a:ln w="12700">
            <a:solidFill>
              <a:srgbClr val="DDE5EB"/>
            </a:solidFill>
            <a:prstDash val="solid"/>
          </a:ln>
        </p:spPr>
      </p:sp>
      <p:sp>
        <p:nvSpPr>
          <p:cNvPr id="20" name="Shape 18"/>
          <p:cNvSpPr/>
          <p:nvPr/>
        </p:nvSpPr>
        <p:spPr>
          <a:xfrm>
            <a:off x="9848088" y="1874520"/>
            <a:ext cx="1097280" cy="1097280"/>
          </a:xfrm>
          <a:prstGeom prst="ellipse">
            <a:avLst/>
          </a:prstGeom>
          <a:solidFill>
            <a:srgbClr val="2878B5"/>
          </a:solidFill>
          <a:ln w="25400">
            <a:solidFill>
              <a:srgbClr val="FFFFFF"/>
            </a:solidFill>
            <a:prstDash val="solid"/>
          </a:ln>
        </p:spPr>
      </p:sp>
      <p:sp>
        <p:nvSpPr>
          <p:cNvPr id="21" name="Text 19"/>
          <p:cNvSpPr/>
          <p:nvPr/>
        </p:nvSpPr>
        <p:spPr>
          <a:xfrm>
            <a:off x="9866376" y="2221992"/>
            <a:ext cx="1060704" cy="228600"/>
          </a:xfrm>
          <a:prstGeom prst="rect">
            <a:avLst/>
          </a:prstGeom>
          <a:noFill/>
          <a:ln/>
        </p:spPr>
        <p:txBody>
          <a:bodyPr wrap="square" lIns="0" tIns="0" rIns="0" bIns="0" rtlCol="0" anchor="ctr"/>
          <a:lstStyle/>
          <a:p>
            <a:pPr algn="ctr" indent="0" marL="0">
              <a:buNone/>
            </a:pPr>
            <a:r>
              <a:rPr lang="en-US" sz="1200" b="1" dirty="0">
                <a:solidFill>
                  <a:srgbClr val="FFFFFF"/>
                </a:solidFill>
              </a:rPr>
              <a:t>od 08.09</a:t>
            </a:r>
            <a:endParaRPr lang="en-US" sz="1200" dirty="0"/>
          </a:p>
        </p:txBody>
      </p:sp>
      <p:sp>
        <p:nvSpPr>
          <p:cNvPr id="22" name="Text 20"/>
          <p:cNvSpPr/>
          <p:nvPr/>
        </p:nvSpPr>
        <p:spPr>
          <a:xfrm>
            <a:off x="9336024" y="3246120"/>
            <a:ext cx="2103120" cy="512064"/>
          </a:xfrm>
          <a:prstGeom prst="rect">
            <a:avLst/>
          </a:prstGeom>
          <a:noFill/>
          <a:ln/>
        </p:spPr>
        <p:txBody>
          <a:bodyPr wrap="square" lIns="0" tIns="0" rIns="0" bIns="0" rtlCol="0" anchor="ctr"/>
          <a:lstStyle/>
          <a:p>
            <a:pPr algn="ctr" indent="0" marL="0">
              <a:buNone/>
            </a:pPr>
            <a:r>
              <a:rPr lang="en-US" sz="1500" b="1" dirty="0">
                <a:solidFill>
                  <a:srgbClr val="153247"/>
                </a:solidFill>
              </a:rPr>
              <a:t>Konfiguracja raportów</a:t>
            </a:r>
            <a:endParaRPr lang="en-US" sz="1500" dirty="0"/>
          </a:p>
        </p:txBody>
      </p:sp>
      <p:sp>
        <p:nvSpPr>
          <p:cNvPr id="23" name="Text 21"/>
          <p:cNvSpPr/>
          <p:nvPr/>
        </p:nvSpPr>
        <p:spPr>
          <a:xfrm>
            <a:off x="9390888" y="3977640"/>
            <a:ext cx="1993392" cy="320040"/>
          </a:xfrm>
          <a:prstGeom prst="rect">
            <a:avLst/>
          </a:prstGeom>
          <a:noFill/>
          <a:ln/>
        </p:spPr>
        <p:txBody>
          <a:bodyPr wrap="square" lIns="0" tIns="0" rIns="0" bIns="0" rtlCol="0" anchor="ctr"/>
          <a:lstStyle/>
          <a:p>
            <a:pPr algn="ctr" indent="0" marL="0">
              <a:buNone/>
            </a:pPr>
            <a:r>
              <a:rPr lang="en-US" sz="1000" dirty="0">
                <a:solidFill>
                  <a:srgbClr val="617282"/>
                </a:solidFill>
              </a:rPr>
              <a:t>Obszar sprzedaży</a:t>
            </a:r>
            <a:endParaRPr lang="en-US" sz="1000" dirty="0"/>
          </a:p>
        </p:txBody>
      </p:sp>
      <p:sp>
        <p:nvSpPr>
          <p:cNvPr id="24" name="Text 22"/>
          <p:cNvSpPr/>
          <p:nvPr/>
        </p:nvSpPr>
        <p:spPr>
          <a:xfrm>
            <a:off x="868680" y="5166360"/>
            <a:ext cx="10424160" cy="594360"/>
          </a:xfrm>
          <a:prstGeom prst="rect">
            <a:avLst/>
          </a:prstGeom>
          <a:noFill/>
          <a:ln/>
        </p:spPr>
        <p:txBody>
          <a:bodyPr wrap="square" lIns="635" tIns="635" rIns="635" bIns="635" rtlCol="0" anchor="ctr">
            <a:normAutofit/>
          </a:bodyPr>
          <a:lstStyle/>
          <a:p>
            <a:pPr marL="203200" indent="-203200">
              <a:buSzPct val="100000"/>
              <a:buChar char="•"/>
            </a:pPr>
            <a:r>
              <a:rPr lang="en-US" sz="1500" dirty="0">
                <a:solidFill>
                  <a:srgbClr val="203040"/>
                </a:solidFill>
              </a:rPr>
              <a:t>Materiał o zakresie etapu 2 ma być gotowy na przegląd zarządu 25 września.</a:t>
            </a:r>
            <a:endParaRPr lang="en-US" sz="15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Decyzje wymagane od zarządu</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Trzy decyzje determinują koszt, zakres i termin uruchomienia.</a:t>
            </a:r>
            <a:endParaRPr lang="en-US" sz="1200" dirty="0"/>
          </a:p>
        </p:txBody>
      </p:sp>
      <p:sp>
        <p:nvSpPr>
          <p:cNvPr id="4" name="Shape 2"/>
          <p:cNvSpPr/>
          <p:nvPr/>
        </p:nvSpPr>
        <p:spPr>
          <a:xfrm>
            <a:off x="640080" y="1417320"/>
            <a:ext cx="10972800" cy="1143000"/>
          </a:xfrm>
          <a:prstGeom prst="roundRect">
            <a:avLst>
              <a:gd name="adj" fmla="val 5600"/>
            </a:avLst>
          </a:prstGeom>
          <a:solidFill>
            <a:srgbClr val="FFFFFF"/>
          </a:solidFill>
          <a:ln w="12700">
            <a:solidFill>
              <a:srgbClr val="DDE5EB"/>
            </a:solidFill>
            <a:prstDash val="solid"/>
          </a:ln>
        </p:spPr>
      </p:sp>
      <p:sp>
        <p:nvSpPr>
          <p:cNvPr id="5" name="Shape 3"/>
          <p:cNvSpPr/>
          <p:nvPr/>
        </p:nvSpPr>
        <p:spPr>
          <a:xfrm>
            <a:off x="868680" y="1645920"/>
            <a:ext cx="685800" cy="685800"/>
          </a:xfrm>
          <a:prstGeom prst="ellipse">
            <a:avLst/>
          </a:prstGeom>
          <a:solidFill>
            <a:srgbClr val="D9544D"/>
          </a:solidFill>
          <a:ln w="12700">
            <a:solidFill>
              <a:srgbClr val="D9544D"/>
            </a:solidFill>
            <a:prstDash val="solid"/>
          </a:ln>
        </p:spPr>
      </p:sp>
      <p:sp>
        <p:nvSpPr>
          <p:cNvPr id="6" name="Text 4"/>
          <p:cNvSpPr/>
          <p:nvPr/>
        </p:nvSpPr>
        <p:spPr>
          <a:xfrm>
            <a:off x="868680" y="1810512"/>
            <a:ext cx="685800" cy="24688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5"/>
          <p:cNvSpPr/>
          <p:nvPr/>
        </p:nvSpPr>
        <p:spPr>
          <a:xfrm>
            <a:off x="1828800" y="1581912"/>
            <a:ext cx="2057400" cy="320040"/>
          </a:xfrm>
          <a:prstGeom prst="rect">
            <a:avLst/>
          </a:prstGeom>
          <a:noFill/>
          <a:ln/>
        </p:spPr>
        <p:txBody>
          <a:bodyPr wrap="square" lIns="0" tIns="0" rIns="0" bIns="0" rtlCol="0" anchor="ctr"/>
          <a:lstStyle/>
          <a:p>
            <a:pPr indent="0" marL="0">
              <a:buNone/>
            </a:pPr>
            <a:r>
              <a:rPr lang="en-US" sz="1600" b="1" dirty="0">
                <a:solidFill>
                  <a:srgbClr val="153247"/>
                </a:solidFill>
              </a:rPr>
              <a:t>Użycie rezerwy</a:t>
            </a:r>
            <a:endParaRPr lang="en-US" sz="1600" dirty="0"/>
          </a:p>
        </p:txBody>
      </p:sp>
      <p:sp>
        <p:nvSpPr>
          <p:cNvPr id="8" name="Text 6"/>
          <p:cNvSpPr/>
          <p:nvPr/>
        </p:nvSpPr>
        <p:spPr>
          <a:xfrm>
            <a:off x="3886200" y="1581912"/>
            <a:ext cx="5120640" cy="502920"/>
          </a:xfrm>
          <a:prstGeom prst="rect">
            <a:avLst/>
          </a:prstGeom>
          <a:noFill/>
          <a:ln/>
        </p:spPr>
        <p:txBody>
          <a:bodyPr wrap="square" lIns="0" tIns="0" rIns="0" bIns="0" rtlCol="0" anchor="ctr"/>
          <a:lstStyle/>
          <a:p>
            <a:pPr indent="0" marL="0">
              <a:buNone/>
            </a:pPr>
            <a:r>
              <a:rPr lang="en-US" sz="1400" dirty="0">
                <a:solidFill>
                  <a:srgbClr val="203040"/>
                </a:solidFill>
              </a:rPr>
              <a:t>Zgoda na 28 000 zł z rezerwy</a:t>
            </a:r>
            <a:endParaRPr lang="en-US" sz="1400" dirty="0"/>
          </a:p>
        </p:txBody>
      </p:sp>
      <p:sp>
        <p:nvSpPr>
          <p:cNvPr id="9" name="Text 7"/>
          <p:cNvSpPr/>
          <p:nvPr/>
        </p:nvSpPr>
        <p:spPr>
          <a:xfrm>
            <a:off x="9144000" y="1645920"/>
            <a:ext cx="2057400" cy="274320"/>
          </a:xfrm>
          <a:prstGeom prst="rect">
            <a:avLst/>
          </a:prstGeom>
          <a:noFill/>
          <a:ln/>
        </p:spPr>
        <p:txBody>
          <a:bodyPr wrap="square" lIns="0" tIns="0" rIns="0" bIns="0" rtlCol="0" anchor="ctr"/>
          <a:lstStyle/>
          <a:p>
            <a:pPr algn="r" indent="0" marL="0">
              <a:buNone/>
            </a:pPr>
            <a:r>
              <a:rPr lang="en-US" sz="1200" b="1" dirty="0">
                <a:solidFill>
                  <a:srgbClr val="D9544D"/>
                </a:solidFill>
              </a:rPr>
              <a:t>termin: 15.09.2026</a:t>
            </a:r>
            <a:endParaRPr lang="en-US" sz="1200" dirty="0"/>
          </a:p>
        </p:txBody>
      </p:sp>
      <p:sp>
        <p:nvSpPr>
          <p:cNvPr id="10" name="Shape 8"/>
          <p:cNvSpPr/>
          <p:nvPr/>
        </p:nvSpPr>
        <p:spPr>
          <a:xfrm>
            <a:off x="640080" y="2834640"/>
            <a:ext cx="10972800" cy="1143000"/>
          </a:xfrm>
          <a:prstGeom prst="roundRect">
            <a:avLst>
              <a:gd name="adj" fmla="val 5600"/>
            </a:avLst>
          </a:prstGeom>
          <a:solidFill>
            <a:srgbClr val="FFFFFF"/>
          </a:solidFill>
          <a:ln w="12700">
            <a:solidFill>
              <a:srgbClr val="DDE5EB"/>
            </a:solidFill>
            <a:prstDash val="solid"/>
          </a:ln>
        </p:spPr>
      </p:sp>
      <p:sp>
        <p:nvSpPr>
          <p:cNvPr id="11" name="Shape 9"/>
          <p:cNvSpPr/>
          <p:nvPr/>
        </p:nvSpPr>
        <p:spPr>
          <a:xfrm>
            <a:off x="868680" y="3063240"/>
            <a:ext cx="685800" cy="685800"/>
          </a:xfrm>
          <a:prstGeom prst="ellipse">
            <a:avLst/>
          </a:prstGeom>
          <a:solidFill>
            <a:srgbClr val="E6A23C"/>
          </a:solidFill>
          <a:ln w="12700">
            <a:solidFill>
              <a:srgbClr val="E6A23C"/>
            </a:solidFill>
            <a:prstDash val="solid"/>
          </a:ln>
        </p:spPr>
      </p:sp>
      <p:sp>
        <p:nvSpPr>
          <p:cNvPr id="12" name="Text 10"/>
          <p:cNvSpPr/>
          <p:nvPr/>
        </p:nvSpPr>
        <p:spPr>
          <a:xfrm>
            <a:off x="868680" y="3227832"/>
            <a:ext cx="685800" cy="24688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1"/>
          <p:cNvSpPr/>
          <p:nvPr/>
        </p:nvSpPr>
        <p:spPr>
          <a:xfrm>
            <a:off x="1828800" y="2999232"/>
            <a:ext cx="2057400" cy="320040"/>
          </a:xfrm>
          <a:prstGeom prst="rect">
            <a:avLst/>
          </a:prstGeom>
          <a:noFill/>
          <a:ln/>
        </p:spPr>
        <p:txBody>
          <a:bodyPr wrap="square" lIns="0" tIns="0" rIns="0" bIns="0" rtlCol="0" anchor="ctr"/>
          <a:lstStyle/>
          <a:p>
            <a:pPr indent="0" marL="0">
              <a:buNone/>
            </a:pPr>
            <a:r>
              <a:rPr lang="en-US" sz="1600" b="1" dirty="0">
                <a:solidFill>
                  <a:srgbClr val="153247"/>
                </a:solidFill>
              </a:rPr>
              <a:t>Zakres etapu 2</a:t>
            </a:r>
            <a:endParaRPr lang="en-US" sz="1600" dirty="0"/>
          </a:p>
        </p:txBody>
      </p:sp>
      <p:sp>
        <p:nvSpPr>
          <p:cNvPr id="14" name="Text 12"/>
          <p:cNvSpPr/>
          <p:nvPr/>
        </p:nvSpPr>
        <p:spPr>
          <a:xfrm>
            <a:off x="3886200" y="2999232"/>
            <a:ext cx="5120640" cy="502920"/>
          </a:xfrm>
          <a:prstGeom prst="rect">
            <a:avLst/>
          </a:prstGeom>
          <a:noFill/>
          <a:ln/>
        </p:spPr>
        <p:txBody>
          <a:bodyPr wrap="square" lIns="0" tIns="0" rIns="0" bIns="0" rtlCol="0" anchor="ctr"/>
          <a:lstStyle/>
          <a:p>
            <a:pPr indent="0" marL="0">
              <a:buNone/>
            </a:pPr>
            <a:r>
              <a:rPr lang="en-US" sz="1400" dirty="0">
                <a:solidFill>
                  <a:srgbClr val="203040"/>
                </a:solidFill>
              </a:rPr>
              <a:t>Poczta w pierwszym uruchomieniu czy później</a:t>
            </a:r>
            <a:endParaRPr lang="en-US" sz="1400" dirty="0"/>
          </a:p>
        </p:txBody>
      </p:sp>
      <p:sp>
        <p:nvSpPr>
          <p:cNvPr id="15" name="Text 13"/>
          <p:cNvSpPr/>
          <p:nvPr/>
        </p:nvSpPr>
        <p:spPr>
          <a:xfrm>
            <a:off x="9144000" y="3063240"/>
            <a:ext cx="2057400" cy="274320"/>
          </a:xfrm>
          <a:prstGeom prst="rect">
            <a:avLst/>
          </a:prstGeom>
          <a:noFill/>
          <a:ln/>
        </p:spPr>
        <p:txBody>
          <a:bodyPr wrap="square" lIns="0" tIns="0" rIns="0" bIns="0" rtlCol="0" anchor="ctr"/>
          <a:lstStyle/>
          <a:p>
            <a:pPr algn="r" indent="0" marL="0">
              <a:buNone/>
            </a:pPr>
            <a:r>
              <a:rPr lang="en-US" sz="1200" b="1" dirty="0">
                <a:solidFill>
                  <a:srgbClr val="E6A23C"/>
                </a:solidFill>
              </a:rPr>
              <a:t>termin: 30.09.2026</a:t>
            </a:r>
            <a:endParaRPr lang="en-US" sz="1200" dirty="0"/>
          </a:p>
        </p:txBody>
      </p:sp>
      <p:sp>
        <p:nvSpPr>
          <p:cNvPr id="16" name="Shape 14"/>
          <p:cNvSpPr/>
          <p:nvPr/>
        </p:nvSpPr>
        <p:spPr>
          <a:xfrm>
            <a:off x="640080" y="4251960"/>
            <a:ext cx="10972800" cy="1143000"/>
          </a:xfrm>
          <a:prstGeom prst="roundRect">
            <a:avLst>
              <a:gd name="adj" fmla="val 5600"/>
            </a:avLst>
          </a:prstGeom>
          <a:solidFill>
            <a:srgbClr val="FFFFFF"/>
          </a:solidFill>
          <a:ln w="12700">
            <a:solidFill>
              <a:srgbClr val="DDE5EB"/>
            </a:solidFill>
            <a:prstDash val="solid"/>
          </a:ln>
        </p:spPr>
      </p:sp>
      <p:sp>
        <p:nvSpPr>
          <p:cNvPr id="17" name="Shape 15"/>
          <p:cNvSpPr/>
          <p:nvPr/>
        </p:nvSpPr>
        <p:spPr>
          <a:xfrm>
            <a:off x="868680" y="4480560"/>
            <a:ext cx="685800" cy="685800"/>
          </a:xfrm>
          <a:prstGeom prst="ellipse">
            <a:avLst/>
          </a:prstGeom>
          <a:solidFill>
            <a:srgbClr val="13B8A6"/>
          </a:solidFill>
          <a:ln w="12700">
            <a:solidFill>
              <a:srgbClr val="13B8A6"/>
            </a:solidFill>
            <a:prstDash val="solid"/>
          </a:ln>
        </p:spPr>
      </p:sp>
      <p:sp>
        <p:nvSpPr>
          <p:cNvPr id="18" name="Text 16"/>
          <p:cNvSpPr/>
          <p:nvPr/>
        </p:nvSpPr>
        <p:spPr>
          <a:xfrm>
            <a:off x="868680" y="4645152"/>
            <a:ext cx="685800" cy="24688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9" name="Text 17"/>
          <p:cNvSpPr/>
          <p:nvPr/>
        </p:nvSpPr>
        <p:spPr>
          <a:xfrm>
            <a:off x="1828800" y="4416552"/>
            <a:ext cx="2057400" cy="320040"/>
          </a:xfrm>
          <a:prstGeom prst="rect">
            <a:avLst/>
          </a:prstGeom>
          <a:noFill/>
          <a:ln/>
        </p:spPr>
        <p:txBody>
          <a:bodyPr wrap="square" lIns="0" tIns="0" rIns="0" bIns="0" rtlCol="0" anchor="ctr"/>
          <a:lstStyle/>
          <a:p>
            <a:pPr indent="0" marL="0">
              <a:buNone/>
            </a:pPr>
            <a:r>
              <a:rPr lang="en-US" sz="1600" b="1" dirty="0">
                <a:solidFill>
                  <a:srgbClr val="153247"/>
                </a:solidFill>
              </a:rPr>
              <a:t>Data startu</a:t>
            </a:r>
            <a:endParaRPr lang="en-US" sz="1600" dirty="0"/>
          </a:p>
        </p:txBody>
      </p:sp>
      <p:sp>
        <p:nvSpPr>
          <p:cNvPr id="20" name="Text 18"/>
          <p:cNvSpPr/>
          <p:nvPr/>
        </p:nvSpPr>
        <p:spPr>
          <a:xfrm>
            <a:off x="3886200" y="4416552"/>
            <a:ext cx="5120640" cy="502920"/>
          </a:xfrm>
          <a:prstGeom prst="rect">
            <a:avLst/>
          </a:prstGeom>
          <a:noFill/>
          <a:ln/>
        </p:spPr>
        <p:txBody>
          <a:bodyPr wrap="square" lIns="0" tIns="0" rIns="0" bIns="0" rtlCol="0" anchor="ctr"/>
          <a:lstStyle/>
          <a:p>
            <a:pPr indent="0" marL="0">
              <a:buNone/>
            </a:pPr>
            <a:r>
              <a:rPr lang="en-US" sz="1400" dirty="0">
                <a:solidFill>
                  <a:srgbClr val="203040"/>
                </a:solidFill>
              </a:rPr>
              <a:t>1 lutego lub przesunięcie na 1 marca</a:t>
            </a:r>
            <a:endParaRPr lang="en-US" sz="1400" dirty="0"/>
          </a:p>
        </p:txBody>
      </p:sp>
      <p:sp>
        <p:nvSpPr>
          <p:cNvPr id="21" name="Text 19"/>
          <p:cNvSpPr/>
          <p:nvPr/>
        </p:nvSpPr>
        <p:spPr>
          <a:xfrm>
            <a:off x="9144000" y="4480560"/>
            <a:ext cx="2057400" cy="274320"/>
          </a:xfrm>
          <a:prstGeom prst="rect">
            <a:avLst/>
          </a:prstGeom>
          <a:noFill/>
          <a:ln/>
        </p:spPr>
        <p:txBody>
          <a:bodyPr wrap="square" lIns="0" tIns="0" rIns="0" bIns="0" rtlCol="0" anchor="ctr"/>
          <a:lstStyle/>
          <a:p>
            <a:pPr algn="r" indent="0" marL="0">
              <a:buNone/>
            </a:pPr>
            <a:r>
              <a:rPr lang="en-US" sz="1200" b="1" dirty="0">
                <a:solidFill>
                  <a:srgbClr val="13B8A6"/>
                </a:solidFill>
              </a:rPr>
              <a:t>termin: 31.10.2026</a:t>
            </a:r>
            <a:endParaRPr lang="en-US" sz="1200" dirty="0"/>
          </a:p>
        </p:txBody>
      </p:sp>
      <p:sp>
        <p:nvSpPr>
          <p:cNvPr id="22" name="Shape 20"/>
          <p:cNvSpPr/>
          <p:nvPr/>
        </p:nvSpPr>
        <p:spPr>
          <a:xfrm>
            <a:off x="3246120" y="5833872"/>
            <a:ext cx="5715000" cy="438912"/>
          </a:xfrm>
          <a:prstGeom prst="roundRect">
            <a:avLst>
              <a:gd name="adj" fmla="val 16667"/>
            </a:avLst>
          </a:prstGeom>
          <a:solidFill>
            <a:srgbClr val="153247"/>
          </a:solidFill>
          <a:ln w="12700">
            <a:solidFill>
              <a:srgbClr val="153247"/>
            </a:solidFill>
            <a:prstDash val="solid"/>
          </a:ln>
        </p:spPr>
      </p:sp>
      <p:sp>
        <p:nvSpPr>
          <p:cNvPr id="23" name="Text 21"/>
          <p:cNvSpPr/>
          <p:nvPr/>
        </p:nvSpPr>
        <p:spPr>
          <a:xfrm>
            <a:off x="3429000" y="5952744"/>
            <a:ext cx="5349240" cy="182880"/>
          </a:xfrm>
          <a:prstGeom prst="rect">
            <a:avLst/>
          </a:prstGeom>
          <a:noFill/>
          <a:ln/>
        </p:spPr>
        <p:txBody>
          <a:bodyPr wrap="square" lIns="0" tIns="0" rIns="0" bIns="0" rtlCol="0" anchor="ctr"/>
          <a:lstStyle/>
          <a:p>
            <a:pPr algn="ctr" indent="0" marL="0">
              <a:buNone/>
            </a:pPr>
            <a:r>
              <a:rPr lang="en-US" sz="1200" b="1" dirty="0">
                <a:solidFill>
                  <a:srgbClr val="FFFFFF"/>
                </a:solidFill>
              </a:rPr>
              <a:t>Rekomendowany rezultat posiedzenia: 3 rozstrzygnięcia</a:t>
            </a:r>
            <a:endParaRPr lang="en-US" sz="12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02920" y="566928"/>
            <a:ext cx="10972800" cy="457200"/>
          </a:xfrm>
          <a:prstGeom prst="rect">
            <a:avLst/>
          </a:prstGeom>
          <a:noFill/>
          <a:ln/>
        </p:spPr>
        <p:txBody>
          <a:bodyPr wrap="square" lIns="0" tIns="0" rIns="0" bIns="0" rtlCol="0" anchor="ctr"/>
          <a:lstStyle/>
          <a:p>
            <a:pPr indent="0" marL="0">
              <a:buNone/>
            </a:pPr>
            <a:r>
              <a:rPr lang="en-US" sz="2600" b="1" dirty="0">
                <a:solidFill>
                  <a:srgbClr val="153247"/>
                </a:solidFill>
              </a:rPr>
              <a:t>Podsumowanie i rekomendacje</a:t>
            </a:r>
            <a:endParaRPr lang="en-US" sz="2600" dirty="0"/>
          </a:p>
        </p:txBody>
      </p:sp>
      <p:sp>
        <p:nvSpPr>
          <p:cNvPr id="3" name="Text 1"/>
          <p:cNvSpPr/>
          <p:nvPr/>
        </p:nvSpPr>
        <p:spPr>
          <a:xfrm>
            <a:off x="502920" y="1042416"/>
            <a:ext cx="10972800" cy="274320"/>
          </a:xfrm>
          <a:prstGeom prst="rect">
            <a:avLst/>
          </a:prstGeom>
          <a:noFill/>
          <a:ln/>
        </p:spPr>
        <p:txBody>
          <a:bodyPr wrap="square" lIns="0" tIns="0" rIns="0" bIns="0" rtlCol="0" anchor="ctr"/>
          <a:lstStyle/>
          <a:p>
            <a:pPr indent="0" marL="0">
              <a:buNone/>
            </a:pPr>
            <a:r>
              <a:rPr lang="en-US" sz="1200" dirty="0">
                <a:solidFill>
                  <a:srgbClr val="617282"/>
                </a:solidFill>
              </a:rPr>
              <a:t>Trzy priorytety na wrzesień wynikające bezpośrednio z planu projektu.</a:t>
            </a:r>
            <a:endParaRPr lang="en-US" sz="1200" dirty="0"/>
          </a:p>
        </p:txBody>
      </p:sp>
      <p:sp>
        <p:nvSpPr>
          <p:cNvPr id="4" name="Shape 2"/>
          <p:cNvSpPr/>
          <p:nvPr/>
        </p:nvSpPr>
        <p:spPr>
          <a:xfrm>
            <a:off x="658368" y="1600200"/>
            <a:ext cx="3429000" cy="3886200"/>
          </a:xfrm>
          <a:prstGeom prst="roundRect">
            <a:avLst>
              <a:gd name="adj" fmla="val 2133"/>
            </a:avLst>
          </a:prstGeom>
          <a:solidFill>
            <a:srgbClr val="FFFFFF"/>
          </a:solidFill>
          <a:ln w="12700">
            <a:solidFill>
              <a:srgbClr val="DDE5EB"/>
            </a:solidFill>
            <a:prstDash val="solid"/>
          </a:ln>
          <a:effectLst>
            <a:outerShdw sx="100000" sy="100000" kx="0" ky="0" algn="bl" rotWithShape="0" blurRad="12700" dist="4445" dir="2700000">
              <a:srgbClr val="000000">
                <a:alpha val="8000"/>
              </a:srgbClr>
            </a:outerShdw>
          </a:effectLst>
        </p:spPr>
      </p:sp>
      <p:sp>
        <p:nvSpPr>
          <p:cNvPr id="5" name="Shape 3"/>
          <p:cNvSpPr/>
          <p:nvPr/>
        </p:nvSpPr>
        <p:spPr>
          <a:xfrm>
            <a:off x="886968" y="1901952"/>
            <a:ext cx="658368" cy="658368"/>
          </a:xfrm>
          <a:prstGeom prst="ellipse">
            <a:avLst/>
          </a:prstGeom>
          <a:solidFill>
            <a:srgbClr val="2E9D67"/>
          </a:solidFill>
          <a:ln w="12700">
            <a:solidFill>
              <a:srgbClr val="2E9D67"/>
            </a:solidFill>
            <a:prstDash val="solid"/>
          </a:ln>
        </p:spPr>
      </p:sp>
      <p:sp>
        <p:nvSpPr>
          <p:cNvPr id="6" name="Text 4"/>
          <p:cNvSpPr/>
          <p:nvPr/>
        </p:nvSpPr>
        <p:spPr>
          <a:xfrm>
            <a:off x="886968" y="2084832"/>
            <a:ext cx="658368" cy="201168"/>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7" name="Text 5"/>
          <p:cNvSpPr/>
          <p:nvPr/>
        </p:nvSpPr>
        <p:spPr>
          <a:xfrm>
            <a:off x="886968" y="2816352"/>
            <a:ext cx="2926080" cy="658368"/>
          </a:xfrm>
          <a:prstGeom prst="rect">
            <a:avLst/>
          </a:prstGeom>
          <a:noFill/>
          <a:ln/>
        </p:spPr>
        <p:txBody>
          <a:bodyPr wrap="square" lIns="0" tIns="0" rIns="0" bIns="0" rtlCol="0" anchor="ctr">
            <a:normAutofit/>
          </a:bodyPr>
          <a:lstStyle/>
          <a:p>
            <a:pPr indent="0" marL="0">
              <a:buNone/>
            </a:pPr>
            <a:r>
              <a:rPr lang="en-US" sz="1900" b="1" dirty="0">
                <a:solidFill>
                  <a:srgbClr val="153247"/>
                </a:solidFill>
              </a:rPr>
              <a:t>Domknąć testy finansów</a:t>
            </a:r>
            <a:endParaRPr lang="en-US" sz="1900" dirty="0"/>
          </a:p>
        </p:txBody>
      </p:sp>
      <p:sp>
        <p:nvSpPr>
          <p:cNvPr id="8" name="Text 6"/>
          <p:cNvSpPr/>
          <p:nvPr/>
        </p:nvSpPr>
        <p:spPr>
          <a:xfrm>
            <a:off x="886968" y="3675888"/>
            <a:ext cx="2907792" cy="960120"/>
          </a:xfrm>
          <a:prstGeom prst="rect">
            <a:avLst/>
          </a:prstGeom>
          <a:noFill/>
          <a:ln/>
        </p:spPr>
        <p:txBody>
          <a:bodyPr wrap="square" lIns="0" tIns="0" rIns="0" bIns="0" rtlCol="0" anchor="ctr">
            <a:normAutofit/>
          </a:bodyPr>
          <a:lstStyle/>
          <a:p>
            <a:pPr indent="0" marL="0">
              <a:buNone/>
            </a:pPr>
            <a:r>
              <a:rPr lang="en-US" sz="1400" dirty="0">
                <a:solidFill>
                  <a:srgbClr val="203040"/>
                </a:solidFill>
              </a:rPr>
              <a:t>Zamknąć cztery otwarte uwagi z testów modułu finansowego.</a:t>
            </a:r>
            <a:endParaRPr lang="en-US" sz="1400" dirty="0"/>
          </a:p>
        </p:txBody>
      </p:sp>
      <p:sp>
        <p:nvSpPr>
          <p:cNvPr id="9" name="Shape 7"/>
          <p:cNvSpPr/>
          <p:nvPr/>
        </p:nvSpPr>
        <p:spPr>
          <a:xfrm>
            <a:off x="886968" y="4846320"/>
            <a:ext cx="1325880" cy="384048"/>
          </a:xfrm>
          <a:prstGeom prst="roundRect">
            <a:avLst>
              <a:gd name="adj" fmla="val 19048"/>
            </a:avLst>
          </a:prstGeom>
          <a:solidFill>
            <a:srgbClr val="2E9D67"/>
          </a:solidFill>
          <a:ln w="12700">
            <a:solidFill>
              <a:srgbClr val="2E9D67"/>
            </a:solidFill>
            <a:prstDash val="solid"/>
          </a:ln>
        </p:spPr>
      </p:sp>
      <p:sp>
        <p:nvSpPr>
          <p:cNvPr id="10" name="Text 8"/>
          <p:cNvSpPr/>
          <p:nvPr/>
        </p:nvSpPr>
        <p:spPr>
          <a:xfrm>
            <a:off x="886968" y="4956048"/>
            <a:ext cx="1325880" cy="155448"/>
          </a:xfrm>
          <a:prstGeom prst="rect">
            <a:avLst/>
          </a:prstGeom>
          <a:noFill/>
          <a:ln/>
        </p:spPr>
        <p:txBody>
          <a:bodyPr wrap="square" lIns="0" tIns="0" rIns="0" bIns="0" rtlCol="0" anchor="ctr"/>
          <a:lstStyle/>
          <a:p>
            <a:pPr algn="ctr" indent="0" marL="0">
              <a:buNone/>
            </a:pPr>
            <a:r>
              <a:rPr lang="en-US" sz="1000" b="1" dirty="0">
                <a:solidFill>
                  <a:srgbClr val="FFFFFF"/>
                </a:solidFill>
              </a:rPr>
              <a:t>do 12.09</a:t>
            </a:r>
            <a:endParaRPr lang="en-US" sz="1000" dirty="0"/>
          </a:p>
        </p:txBody>
      </p:sp>
      <p:sp>
        <p:nvSpPr>
          <p:cNvPr id="11" name="Shape 9"/>
          <p:cNvSpPr/>
          <p:nvPr/>
        </p:nvSpPr>
        <p:spPr>
          <a:xfrm>
            <a:off x="4425696" y="1600200"/>
            <a:ext cx="3429000" cy="3886200"/>
          </a:xfrm>
          <a:prstGeom prst="roundRect">
            <a:avLst>
              <a:gd name="adj" fmla="val 2133"/>
            </a:avLst>
          </a:prstGeom>
          <a:solidFill>
            <a:srgbClr val="FFFFFF"/>
          </a:solidFill>
          <a:ln w="12700">
            <a:solidFill>
              <a:srgbClr val="DDE5EB"/>
            </a:solidFill>
            <a:prstDash val="solid"/>
          </a:ln>
          <a:effectLst>
            <a:outerShdw sx="100000" sy="100000" kx="0" ky="0" algn="bl" rotWithShape="0" blurRad="12700" dist="4445" dir="2700000">
              <a:srgbClr val="000000">
                <a:alpha val="8000"/>
              </a:srgbClr>
            </a:outerShdw>
          </a:effectLst>
        </p:spPr>
      </p:sp>
      <p:sp>
        <p:nvSpPr>
          <p:cNvPr id="12" name="Shape 10"/>
          <p:cNvSpPr/>
          <p:nvPr/>
        </p:nvSpPr>
        <p:spPr>
          <a:xfrm>
            <a:off x="4654296" y="1901952"/>
            <a:ext cx="658368" cy="658368"/>
          </a:xfrm>
          <a:prstGeom prst="ellipse">
            <a:avLst/>
          </a:prstGeom>
          <a:solidFill>
            <a:srgbClr val="2878B5"/>
          </a:solidFill>
          <a:ln w="12700">
            <a:solidFill>
              <a:srgbClr val="2878B5"/>
            </a:solidFill>
            <a:prstDash val="solid"/>
          </a:ln>
        </p:spPr>
      </p:sp>
      <p:sp>
        <p:nvSpPr>
          <p:cNvPr id="13" name="Text 11"/>
          <p:cNvSpPr/>
          <p:nvPr/>
        </p:nvSpPr>
        <p:spPr>
          <a:xfrm>
            <a:off x="4654296" y="2084832"/>
            <a:ext cx="658368" cy="201168"/>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4" name="Text 12"/>
          <p:cNvSpPr/>
          <p:nvPr/>
        </p:nvSpPr>
        <p:spPr>
          <a:xfrm>
            <a:off x="4654296" y="2816352"/>
            <a:ext cx="2926080" cy="658368"/>
          </a:xfrm>
          <a:prstGeom prst="rect">
            <a:avLst/>
          </a:prstGeom>
          <a:noFill/>
          <a:ln/>
        </p:spPr>
        <p:txBody>
          <a:bodyPr wrap="square" lIns="0" tIns="0" rIns="0" bIns="0" rtlCol="0" anchor="ctr">
            <a:normAutofit/>
          </a:bodyPr>
          <a:lstStyle/>
          <a:p>
            <a:pPr indent="0" marL="0">
              <a:buNone/>
            </a:pPr>
            <a:r>
              <a:rPr lang="en-US" sz="1900" b="1" dirty="0">
                <a:solidFill>
                  <a:srgbClr val="153247"/>
                </a:solidFill>
              </a:rPr>
              <a:t>Zweryfikować mapowania</a:t>
            </a:r>
            <a:endParaRPr lang="en-US" sz="1900" dirty="0"/>
          </a:p>
        </p:txBody>
      </p:sp>
      <p:sp>
        <p:nvSpPr>
          <p:cNvPr id="15" name="Text 13"/>
          <p:cNvSpPr/>
          <p:nvPr/>
        </p:nvSpPr>
        <p:spPr>
          <a:xfrm>
            <a:off x="4654296" y="3675888"/>
            <a:ext cx="2907792" cy="960120"/>
          </a:xfrm>
          <a:prstGeom prst="rect">
            <a:avLst/>
          </a:prstGeom>
          <a:noFill/>
          <a:ln/>
        </p:spPr>
        <p:txBody>
          <a:bodyPr wrap="square" lIns="0" tIns="0" rIns="0" bIns="0" rtlCol="0" anchor="ctr">
            <a:normAutofit/>
          </a:bodyPr>
          <a:lstStyle/>
          <a:p>
            <a:pPr indent="0" marL="0">
              <a:buNone/>
            </a:pPr>
            <a:r>
              <a:rPr lang="en-US" sz="1400" dirty="0">
                <a:solidFill>
                  <a:srgbClr val="203040"/>
                </a:solidFill>
              </a:rPr>
              <a:t>Przeprowadzić przegląd słownika mapowań dla 200 kluczowych pozycji magazynowych.</a:t>
            </a:r>
            <a:endParaRPr lang="en-US" sz="1400" dirty="0"/>
          </a:p>
        </p:txBody>
      </p:sp>
      <p:sp>
        <p:nvSpPr>
          <p:cNvPr id="16" name="Shape 14"/>
          <p:cNvSpPr/>
          <p:nvPr/>
        </p:nvSpPr>
        <p:spPr>
          <a:xfrm>
            <a:off x="4654296" y="4846320"/>
            <a:ext cx="1325880" cy="384048"/>
          </a:xfrm>
          <a:prstGeom prst="roundRect">
            <a:avLst>
              <a:gd name="adj" fmla="val 19048"/>
            </a:avLst>
          </a:prstGeom>
          <a:solidFill>
            <a:srgbClr val="2878B5"/>
          </a:solidFill>
          <a:ln w="12700">
            <a:solidFill>
              <a:srgbClr val="2878B5"/>
            </a:solidFill>
            <a:prstDash val="solid"/>
          </a:ln>
        </p:spPr>
      </p:sp>
      <p:sp>
        <p:nvSpPr>
          <p:cNvPr id="17" name="Text 15"/>
          <p:cNvSpPr/>
          <p:nvPr/>
        </p:nvSpPr>
        <p:spPr>
          <a:xfrm>
            <a:off x="4654296" y="4956048"/>
            <a:ext cx="1325880" cy="155448"/>
          </a:xfrm>
          <a:prstGeom prst="rect">
            <a:avLst/>
          </a:prstGeom>
          <a:noFill/>
          <a:ln/>
        </p:spPr>
        <p:txBody>
          <a:bodyPr wrap="square" lIns="0" tIns="0" rIns="0" bIns="0" rtlCol="0" anchor="ctr"/>
          <a:lstStyle/>
          <a:p>
            <a:pPr algn="ctr" indent="0" marL="0">
              <a:buNone/>
            </a:pPr>
            <a:r>
              <a:rPr lang="en-US" sz="1000" b="1" dirty="0">
                <a:solidFill>
                  <a:srgbClr val="FFFFFF"/>
                </a:solidFill>
              </a:rPr>
              <a:t>do 30.09</a:t>
            </a:r>
            <a:endParaRPr lang="en-US" sz="1000" dirty="0"/>
          </a:p>
        </p:txBody>
      </p:sp>
      <p:sp>
        <p:nvSpPr>
          <p:cNvPr id="18" name="Shape 16"/>
          <p:cNvSpPr/>
          <p:nvPr/>
        </p:nvSpPr>
        <p:spPr>
          <a:xfrm>
            <a:off x="8193024" y="1600200"/>
            <a:ext cx="3429000" cy="3886200"/>
          </a:xfrm>
          <a:prstGeom prst="roundRect">
            <a:avLst>
              <a:gd name="adj" fmla="val 2133"/>
            </a:avLst>
          </a:prstGeom>
          <a:solidFill>
            <a:srgbClr val="FFFFFF"/>
          </a:solidFill>
          <a:ln w="12700">
            <a:solidFill>
              <a:srgbClr val="DDE5EB"/>
            </a:solidFill>
            <a:prstDash val="solid"/>
          </a:ln>
          <a:effectLst>
            <a:outerShdw sx="100000" sy="100000" kx="0" ky="0" algn="bl" rotWithShape="0" blurRad="12700" dist="4445" dir="2700000">
              <a:srgbClr val="000000">
                <a:alpha val="8000"/>
              </a:srgbClr>
            </a:outerShdw>
          </a:effectLst>
        </p:spPr>
      </p:sp>
      <p:sp>
        <p:nvSpPr>
          <p:cNvPr id="19" name="Shape 17"/>
          <p:cNvSpPr/>
          <p:nvPr/>
        </p:nvSpPr>
        <p:spPr>
          <a:xfrm>
            <a:off x="8421624" y="1901952"/>
            <a:ext cx="658368" cy="658368"/>
          </a:xfrm>
          <a:prstGeom prst="ellipse">
            <a:avLst/>
          </a:prstGeom>
          <a:solidFill>
            <a:srgbClr val="13B8A6"/>
          </a:solidFill>
          <a:ln w="12700">
            <a:solidFill>
              <a:srgbClr val="13B8A6"/>
            </a:solidFill>
            <a:prstDash val="solid"/>
          </a:ln>
        </p:spPr>
      </p:sp>
      <p:sp>
        <p:nvSpPr>
          <p:cNvPr id="20" name="Text 18"/>
          <p:cNvSpPr/>
          <p:nvPr/>
        </p:nvSpPr>
        <p:spPr>
          <a:xfrm>
            <a:off x="8421624" y="2084832"/>
            <a:ext cx="658368" cy="201168"/>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21" name="Text 19"/>
          <p:cNvSpPr/>
          <p:nvPr/>
        </p:nvSpPr>
        <p:spPr>
          <a:xfrm>
            <a:off x="8421624" y="2816352"/>
            <a:ext cx="2926080" cy="658368"/>
          </a:xfrm>
          <a:prstGeom prst="rect">
            <a:avLst/>
          </a:prstGeom>
          <a:noFill/>
          <a:ln/>
        </p:spPr>
        <p:txBody>
          <a:bodyPr wrap="square" lIns="0" tIns="0" rIns="0" bIns="0" rtlCol="0" anchor="ctr">
            <a:normAutofit/>
          </a:bodyPr>
          <a:lstStyle/>
          <a:p>
            <a:pPr indent="0" marL="0">
              <a:buNone/>
            </a:pPr>
            <a:r>
              <a:rPr lang="en-US" sz="1900" b="1" dirty="0">
                <a:solidFill>
                  <a:srgbClr val="153247"/>
                </a:solidFill>
              </a:rPr>
              <a:t>Przygotować decyzję o etapie 2</a:t>
            </a:r>
            <a:endParaRPr lang="en-US" sz="1900" dirty="0"/>
          </a:p>
        </p:txBody>
      </p:sp>
      <p:sp>
        <p:nvSpPr>
          <p:cNvPr id="22" name="Text 20"/>
          <p:cNvSpPr/>
          <p:nvPr/>
        </p:nvSpPr>
        <p:spPr>
          <a:xfrm>
            <a:off x="8421624" y="3675888"/>
            <a:ext cx="2907792" cy="960120"/>
          </a:xfrm>
          <a:prstGeom prst="rect">
            <a:avLst/>
          </a:prstGeom>
          <a:noFill/>
          <a:ln/>
        </p:spPr>
        <p:txBody>
          <a:bodyPr wrap="square" lIns="0" tIns="0" rIns="0" bIns="0" rtlCol="0" anchor="ctr">
            <a:normAutofit/>
          </a:bodyPr>
          <a:lstStyle/>
          <a:p>
            <a:pPr indent="0" marL="0">
              <a:buNone/>
            </a:pPr>
            <a:r>
              <a:rPr lang="en-US" sz="1400" dirty="0">
                <a:solidFill>
                  <a:srgbClr val="203040"/>
                </a:solidFill>
              </a:rPr>
              <a:t>Przygotować materiał decyzyjny o zakresie drugiego etapu na przegląd zarządu.</a:t>
            </a:r>
            <a:endParaRPr lang="en-US" sz="1400" dirty="0"/>
          </a:p>
        </p:txBody>
      </p:sp>
      <p:sp>
        <p:nvSpPr>
          <p:cNvPr id="23" name="Shape 21"/>
          <p:cNvSpPr/>
          <p:nvPr/>
        </p:nvSpPr>
        <p:spPr>
          <a:xfrm>
            <a:off x="8421624" y="4846320"/>
            <a:ext cx="1325880" cy="384048"/>
          </a:xfrm>
          <a:prstGeom prst="roundRect">
            <a:avLst>
              <a:gd name="adj" fmla="val 19048"/>
            </a:avLst>
          </a:prstGeom>
          <a:solidFill>
            <a:srgbClr val="13B8A6"/>
          </a:solidFill>
          <a:ln w="12700">
            <a:solidFill>
              <a:srgbClr val="13B8A6"/>
            </a:solidFill>
            <a:prstDash val="solid"/>
          </a:ln>
        </p:spPr>
      </p:sp>
      <p:sp>
        <p:nvSpPr>
          <p:cNvPr id="24" name="Text 22"/>
          <p:cNvSpPr/>
          <p:nvPr/>
        </p:nvSpPr>
        <p:spPr>
          <a:xfrm>
            <a:off x="8421624" y="4956048"/>
            <a:ext cx="1325880" cy="155448"/>
          </a:xfrm>
          <a:prstGeom prst="rect">
            <a:avLst/>
          </a:prstGeom>
          <a:noFill/>
          <a:ln/>
        </p:spPr>
        <p:txBody>
          <a:bodyPr wrap="square" lIns="0" tIns="0" rIns="0" bIns="0" rtlCol="0" anchor="ctr"/>
          <a:lstStyle/>
          <a:p>
            <a:pPr algn="ctr" indent="0" marL="0">
              <a:buNone/>
            </a:pPr>
            <a:r>
              <a:rPr lang="en-US" sz="1000" b="1" dirty="0">
                <a:solidFill>
                  <a:srgbClr val="FFFFFF"/>
                </a:solidFill>
              </a:rPr>
              <a:t>na 25.09</a:t>
            </a:r>
            <a:endParaRPr lang="en-US" sz="1000" dirty="0"/>
          </a:p>
        </p:txBody>
      </p:sp>
      <p:sp>
        <p:nvSpPr>
          <p:cNvPr id="25" name="Shape 23"/>
          <p:cNvSpPr/>
          <p:nvPr/>
        </p:nvSpPr>
        <p:spPr>
          <a:xfrm>
            <a:off x="3063240" y="5833872"/>
            <a:ext cx="6080760" cy="420624"/>
          </a:xfrm>
          <a:prstGeom prst="roundRect">
            <a:avLst>
              <a:gd name="adj" fmla="val 17391"/>
            </a:avLst>
          </a:prstGeom>
          <a:solidFill>
            <a:srgbClr val="153247"/>
          </a:solidFill>
          <a:ln w="12700">
            <a:solidFill>
              <a:srgbClr val="153247"/>
            </a:solidFill>
            <a:prstDash val="solid"/>
          </a:ln>
        </p:spPr>
      </p:sp>
      <p:sp>
        <p:nvSpPr>
          <p:cNvPr id="26" name="Text 24"/>
          <p:cNvSpPr/>
          <p:nvPr/>
        </p:nvSpPr>
        <p:spPr>
          <a:xfrm>
            <a:off x="3246120" y="5943600"/>
            <a:ext cx="5715000" cy="182880"/>
          </a:xfrm>
          <a:prstGeom prst="rect">
            <a:avLst/>
          </a:prstGeom>
          <a:noFill/>
          <a:ln/>
        </p:spPr>
        <p:txBody>
          <a:bodyPr wrap="square" lIns="0" tIns="0" rIns="0" bIns="0" rtlCol="0" anchor="ctr"/>
          <a:lstStyle/>
          <a:p>
            <a:pPr algn="ctr" indent="0" marL="0">
              <a:buNone/>
            </a:pPr>
            <a:r>
              <a:rPr lang="en-US" sz="1100" b="1" dirty="0">
                <a:solidFill>
                  <a:srgbClr val="FFFFFF"/>
                </a:solidFill>
              </a:rPr>
              <a:t>Rekomendacja: utrzymać fokus na jakości danych i gotowości decyzyjnej</a:t>
            </a:r>
            <a:endParaRPr lang="en-US" sz="1100" dirty="0"/>
          </a:p>
        </p:txBody>
      </p:sp>
      <p:sp>
        <p:nvSpPr>
          <p:cNvPr id="25" name="Slide Number Placeholder 0"/>
          <p:cNvSpPr>
            <a:spLocks noGrp="1"/>
          </p:cNvSpPr>
          <p:nvPr>
            <p:ph type="sldNum" sz="quarter" idx="4294967295"/>
          </p:nvPr>
        </p:nvSpPr>
        <p:spPr>
          <a:xfrm>
            <a:off x="11384280" y="6565392"/>
            <a:ext cx="36576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7A8793"/>
                </a:solidFill>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Nordvent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Przegląd zarządczy Nordvent: wdrożenie ERP</dc:title>
  <dc:creator>Marta Wiśniewska</dc:creator>
  <cp:lastModifiedBy>Marta Wiśniewska</cp:lastModifiedBy>
  <dcterms:created xsi:type="dcterms:W3CDTF">2026-08-31T17:10:00Z</dcterms:created>
  <dcterms:modified xsi:type="dcterms:W3CDTF">2026-08-31T17:10:00Z</dcterms:modified>
  <cp:revision>1</cp:revision>
</cp:coreProperties>
</file>