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82313D-60BF-549E-AD1B-96FCCC6FF469}" v="3" dt="2026-08-02T20:47:36.8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zej Klusiewicz" userId="S::andrzejklusiewicz@jsystemsspzoo871.onmicrosoft.com::aa0b38cd-def4-45d1-a0aa-fd51a7c9b124" providerId="AD" clId="Web-{DC82313D-60BF-549E-AD1B-96FCCC6FF469}"/>
    <pc:docChg chg="mod addSld delSld modSld addMainMaster delMainMaster modMainMaster modNotesMaster">
      <pc:chgData name="Andrzej Klusiewicz" userId="S::andrzejklusiewicz@jsystemsspzoo871.onmicrosoft.com::aa0b38cd-def4-45d1-a0aa-fd51a7c9b124" providerId="AD" clId="Web-{DC82313D-60BF-549E-AD1B-96FCCC6FF469}" dt="2026-08-02T20:47:36.819" v="2"/>
      <pc:docMkLst>
        <pc:docMk/>
      </pc:docMkLst>
      <pc:sldChg chg="add">
        <pc:chgData name="Andrzej Klusiewicz" userId="S::andrzejklusiewicz@jsystemsspzoo871.onmicrosoft.com::aa0b38cd-def4-45d1-a0aa-fd51a7c9b124" providerId="AD" clId="Web-{DC82313D-60BF-549E-AD1B-96FCCC6FF469}" dt="2026-08-02T20:47:36.819" v="2"/>
        <pc:sldMkLst>
          <pc:docMk/>
          <pc:sldMk cId="1974862419" sldId="256"/>
        </pc:sldMkLst>
      </pc:sldChg>
      <pc:sldChg chg="add">
        <pc:chgData name="Andrzej Klusiewicz" userId="S::andrzejklusiewicz@jsystemsspzoo871.onmicrosoft.com::aa0b38cd-def4-45d1-a0aa-fd51a7c9b124" providerId="AD" clId="Web-{DC82313D-60BF-549E-AD1B-96FCCC6FF469}" dt="2026-08-02T20:47:36.819" v="2"/>
        <pc:sldMkLst>
          <pc:docMk/>
          <pc:sldMk cId="1983362710" sldId="257"/>
        </pc:sldMkLst>
      </pc:sldChg>
      <pc:sldChg chg="add">
        <pc:chgData name="Andrzej Klusiewicz" userId="S::andrzejklusiewicz@jsystemsspzoo871.onmicrosoft.com::aa0b38cd-def4-45d1-a0aa-fd51a7c9b124" providerId="AD" clId="Web-{DC82313D-60BF-549E-AD1B-96FCCC6FF469}" dt="2026-08-02T20:47:36.819" v="2"/>
        <pc:sldMkLst>
          <pc:docMk/>
          <pc:sldMk cId="1799903184" sldId="258"/>
        </pc:sldMkLst>
      </pc:sldChg>
      <pc:sldChg chg="add">
        <pc:chgData name="Andrzej Klusiewicz" userId="S::andrzejklusiewicz@jsystemsspzoo871.onmicrosoft.com::aa0b38cd-def4-45d1-a0aa-fd51a7c9b124" providerId="AD" clId="Web-{DC82313D-60BF-549E-AD1B-96FCCC6FF469}" dt="2026-08-02T20:47:36.819" v="2"/>
        <pc:sldMkLst>
          <pc:docMk/>
          <pc:sldMk cId="367050001" sldId="259"/>
        </pc:sldMkLst>
      </pc:sldChg>
      <pc:sldChg chg="add">
        <pc:chgData name="Andrzej Klusiewicz" userId="S::andrzejklusiewicz@jsystemsspzoo871.onmicrosoft.com::aa0b38cd-def4-45d1-a0aa-fd51a7c9b124" providerId="AD" clId="Web-{DC82313D-60BF-549E-AD1B-96FCCC6FF469}" dt="2026-08-02T20:47:36.819" v="2"/>
        <pc:sldMkLst>
          <pc:docMk/>
          <pc:sldMk cId="1305294438" sldId="260"/>
        </pc:sldMkLst>
      </pc:sldChg>
      <pc:sldChg chg="add">
        <pc:chgData name="Andrzej Klusiewicz" userId="S::andrzejklusiewicz@jsystemsspzoo871.onmicrosoft.com::aa0b38cd-def4-45d1-a0aa-fd51a7c9b124" providerId="AD" clId="Web-{DC82313D-60BF-549E-AD1B-96FCCC6FF469}" dt="2026-08-02T20:47:36.819" v="2"/>
        <pc:sldMkLst>
          <pc:docMk/>
          <pc:sldMk cId="1328843821" sldId="261"/>
        </pc:sldMkLst>
      </pc:sldChg>
      <pc:sldChg chg="add">
        <pc:chgData name="Andrzej Klusiewicz" userId="S::andrzejklusiewicz@jsystemsspzoo871.onmicrosoft.com::aa0b38cd-def4-45d1-a0aa-fd51a7c9b124" providerId="AD" clId="Web-{DC82313D-60BF-549E-AD1B-96FCCC6FF469}" dt="2026-08-02T20:47:36.819" v="2"/>
        <pc:sldMkLst>
          <pc:docMk/>
          <pc:sldMk cId="2068048882" sldId="262"/>
        </pc:sldMkLst>
      </pc:sldChg>
      <pc:sldChg chg="add">
        <pc:chgData name="Andrzej Klusiewicz" userId="S::andrzejklusiewicz@jsystemsspzoo871.onmicrosoft.com::aa0b38cd-def4-45d1-a0aa-fd51a7c9b124" providerId="AD" clId="Web-{DC82313D-60BF-549E-AD1B-96FCCC6FF469}" dt="2026-08-02T20:47:36.819" v="2"/>
        <pc:sldMkLst>
          <pc:docMk/>
          <pc:sldMk cId="909591812" sldId="263"/>
        </pc:sldMkLst>
      </pc:sldChg>
      <pc:sldChg chg="del replId">
        <pc:chgData name="Andrzej Klusiewicz" userId="S::andrzejklusiewicz@jsystemsspzoo871.onmicrosoft.com::aa0b38cd-def4-45d1-a0aa-fd51a7c9b124" providerId="AD" clId="Web-{DC82313D-60BF-549E-AD1B-96FCCC6FF469}" dt="2026-08-02T20:47:36.819" v="2"/>
        <pc:sldMkLst>
          <pc:docMk/>
          <pc:sldMk cId="650317164" sldId="264"/>
        </pc:sldMkLst>
      </pc:sldChg>
      <pc:sldMasterChg chg="add addSldLayout delSldLayout modSldLayout sldLayoutOrd">
        <pc:chgData name="Andrzej Klusiewicz" userId="S::andrzejklusiewicz@jsystemsspzoo871.onmicrosoft.com::aa0b38cd-def4-45d1-a0aa-fd51a7c9b124" providerId="AD" clId="Web-{DC82313D-60BF-549E-AD1B-96FCCC6FF469}" dt="2026-08-02T20:47:36.819" v="2"/>
        <pc:sldMasterMkLst>
          <pc:docMk/>
          <pc:sldMasterMk cId="3926633689" sldId="2147483648"/>
        </pc:sldMasterMkLst>
        <pc:sldLayoutChg chg="add">
          <pc:chgData name="Andrzej Klusiewicz" userId="S::andrzejklusiewicz@jsystemsspzoo871.onmicrosoft.com::aa0b38cd-def4-45d1-a0aa-fd51a7c9b124" providerId="AD" clId="Web-{DC82313D-60BF-549E-AD1B-96FCCC6FF469}" dt="2026-08-02T20:47:36.819" v="2"/>
          <pc:sldLayoutMkLst>
            <pc:docMk/>
            <pc:sldMasterMk cId="3926633689" sldId="2147483648"/>
            <pc:sldLayoutMk cId="0" sldId="2147483649"/>
          </pc:sldLayoutMkLst>
        </pc:sldLayoutChg>
        <pc:sldLayoutChg chg="modSp del mod ord">
          <pc:chgData name="Andrzej Klusiewicz" userId="S::andrzejklusiewicz@jsystemsspzoo871.onmicrosoft.com::aa0b38cd-def4-45d1-a0aa-fd51a7c9b124" providerId="AD" clId="Web-{DC82313D-60BF-549E-AD1B-96FCCC6FF469}" dt="2026-08-02T20:47:36.819" v="2"/>
          <pc:sldLayoutMkLst>
            <pc:docMk/>
            <pc:sldMasterMk cId="3926633689" sldId="2147483648"/>
            <pc:sldLayoutMk cId="967380084" sldId="2147483650"/>
          </pc:sldLayoutMkLst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967380084" sldId="2147483650"/>
              <ac:spMk id="2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967380084" sldId="2147483650"/>
              <ac:spMk id="3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967380084" sldId="2147483650"/>
              <ac:spMk id="4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967380084" sldId="2147483650"/>
              <ac:spMk id="5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967380084" sldId="2147483650"/>
              <ac:spMk id="6" creationId="{00000000-0000-0000-0000-000000000000}"/>
            </ac:spMkLst>
          </pc:spChg>
        </pc:sldLayoutChg>
        <pc:sldLayoutChg chg="modSp del mod ord">
          <pc:chgData name="Andrzej Klusiewicz" userId="S::andrzejklusiewicz@jsystemsspzoo871.onmicrosoft.com::aa0b38cd-def4-45d1-a0aa-fd51a7c9b124" providerId="AD" clId="Web-{DC82313D-60BF-549E-AD1B-96FCCC6FF469}" dt="2026-08-02T20:47:36.819" v="2"/>
          <pc:sldLayoutMkLst>
            <pc:docMk/>
            <pc:sldMasterMk cId="3926633689" sldId="2147483648"/>
            <pc:sldLayoutMk cId="13234121" sldId="2147483651"/>
          </pc:sldLayoutMkLst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13234121" sldId="2147483651"/>
              <ac:spMk id="2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13234121" sldId="2147483651"/>
              <ac:spMk id="3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13234121" sldId="2147483651"/>
              <ac:spMk id="4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13234121" sldId="2147483651"/>
              <ac:spMk id="5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13234121" sldId="2147483651"/>
              <ac:spMk id="6" creationId="{00000000-0000-0000-0000-000000000000}"/>
            </ac:spMkLst>
          </pc:spChg>
        </pc:sldLayoutChg>
        <pc:sldLayoutChg chg="modSp del mod ord">
          <pc:chgData name="Andrzej Klusiewicz" userId="S::andrzejklusiewicz@jsystemsspzoo871.onmicrosoft.com::aa0b38cd-def4-45d1-a0aa-fd51a7c9b124" providerId="AD" clId="Web-{DC82313D-60BF-549E-AD1B-96FCCC6FF469}" dt="2026-08-02T20:47:36.819" v="2"/>
          <pc:sldLayoutMkLst>
            <pc:docMk/>
            <pc:sldMasterMk cId="3926633689" sldId="2147483648"/>
            <pc:sldLayoutMk cId="3883036252" sldId="2147483652"/>
          </pc:sldLayoutMkLst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3883036252" sldId="2147483652"/>
              <ac:spMk id="2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3883036252" sldId="2147483652"/>
              <ac:spMk id="3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3883036252" sldId="2147483652"/>
              <ac:spMk id="4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3883036252" sldId="2147483652"/>
              <ac:spMk id="5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3883036252" sldId="2147483652"/>
              <ac:spMk id="6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3883036252" sldId="2147483652"/>
              <ac:spMk id="7" creationId="{00000000-0000-0000-0000-000000000000}"/>
            </ac:spMkLst>
          </pc:spChg>
        </pc:sldLayoutChg>
        <pc:sldLayoutChg chg="modSp del mod ord">
          <pc:chgData name="Andrzej Klusiewicz" userId="S::andrzejklusiewicz@jsystemsspzoo871.onmicrosoft.com::aa0b38cd-def4-45d1-a0aa-fd51a7c9b124" providerId="AD" clId="Web-{DC82313D-60BF-549E-AD1B-96FCCC6FF469}" dt="2026-08-02T20:47:36.819" v="2"/>
          <pc:sldLayoutMkLst>
            <pc:docMk/>
            <pc:sldMasterMk cId="3926633689" sldId="2147483648"/>
            <pc:sldLayoutMk cId="961808292" sldId="2147483653"/>
          </pc:sldLayoutMkLst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961808292" sldId="2147483653"/>
              <ac:spMk id="2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961808292" sldId="2147483653"/>
              <ac:spMk id="3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961808292" sldId="2147483653"/>
              <ac:spMk id="4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961808292" sldId="2147483653"/>
              <ac:spMk id="5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961808292" sldId="2147483653"/>
              <ac:spMk id="6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961808292" sldId="2147483653"/>
              <ac:spMk id="7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961808292" sldId="2147483653"/>
              <ac:spMk id="8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961808292" sldId="2147483653"/>
              <ac:spMk id="9" creationId="{00000000-0000-0000-0000-000000000000}"/>
            </ac:spMkLst>
          </pc:spChg>
        </pc:sldLayoutChg>
        <pc:sldLayoutChg chg="modSp del mod ord">
          <pc:chgData name="Andrzej Klusiewicz" userId="S::andrzejklusiewicz@jsystemsspzoo871.onmicrosoft.com::aa0b38cd-def4-45d1-a0aa-fd51a7c9b124" providerId="AD" clId="Web-{DC82313D-60BF-549E-AD1B-96FCCC6FF469}" dt="2026-08-02T20:47:36.819" v="2"/>
          <pc:sldLayoutMkLst>
            <pc:docMk/>
            <pc:sldMasterMk cId="3926633689" sldId="2147483648"/>
            <pc:sldLayoutMk cId="1544797292" sldId="2147483654"/>
          </pc:sldLayoutMkLst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1544797292" sldId="2147483654"/>
              <ac:spMk id="2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1544797292" sldId="2147483654"/>
              <ac:spMk id="3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1544797292" sldId="2147483654"/>
              <ac:spMk id="4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1544797292" sldId="2147483654"/>
              <ac:spMk id="5" creationId="{00000000-0000-0000-0000-000000000000}"/>
            </ac:spMkLst>
          </pc:spChg>
        </pc:sldLayoutChg>
        <pc:sldLayoutChg chg="modSp del mod ord">
          <pc:chgData name="Andrzej Klusiewicz" userId="S::andrzejklusiewicz@jsystemsspzoo871.onmicrosoft.com::aa0b38cd-def4-45d1-a0aa-fd51a7c9b124" providerId="AD" clId="Web-{DC82313D-60BF-549E-AD1B-96FCCC6FF469}" dt="2026-08-02T20:47:36.819" v="2"/>
          <pc:sldLayoutMkLst>
            <pc:docMk/>
            <pc:sldMasterMk cId="3926633689" sldId="2147483648"/>
            <pc:sldLayoutMk cId="1850839136" sldId="2147483655"/>
          </pc:sldLayoutMkLst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1850839136" sldId="2147483655"/>
              <ac:spMk id="2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1850839136" sldId="2147483655"/>
              <ac:spMk id="3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1850839136" sldId="2147483655"/>
              <ac:spMk id="4" creationId="{00000000-0000-0000-0000-000000000000}"/>
            </ac:spMkLst>
          </pc:spChg>
        </pc:sldLayoutChg>
        <pc:sldLayoutChg chg="modSp del mod ord">
          <pc:chgData name="Andrzej Klusiewicz" userId="S::andrzejklusiewicz@jsystemsspzoo871.onmicrosoft.com::aa0b38cd-def4-45d1-a0aa-fd51a7c9b124" providerId="AD" clId="Web-{DC82313D-60BF-549E-AD1B-96FCCC6FF469}" dt="2026-08-02T20:47:36.819" v="2"/>
          <pc:sldLayoutMkLst>
            <pc:docMk/>
            <pc:sldMasterMk cId="3926633689" sldId="2147483648"/>
            <pc:sldLayoutMk cId="2715530444" sldId="2147483656"/>
          </pc:sldLayoutMkLst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2715530444" sldId="2147483656"/>
              <ac:spMk id="2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2715530444" sldId="2147483656"/>
              <ac:spMk id="3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2715530444" sldId="2147483656"/>
              <ac:spMk id="4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2715530444" sldId="2147483656"/>
              <ac:spMk id="5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2715530444" sldId="2147483656"/>
              <ac:spMk id="6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2715530444" sldId="2147483656"/>
              <ac:spMk id="7" creationId="{00000000-0000-0000-0000-000000000000}"/>
            </ac:spMkLst>
          </pc:spChg>
        </pc:sldLayoutChg>
        <pc:sldLayoutChg chg="modSp del mod ord">
          <pc:chgData name="Andrzej Klusiewicz" userId="S::andrzejklusiewicz@jsystemsspzoo871.onmicrosoft.com::aa0b38cd-def4-45d1-a0aa-fd51a7c9b124" providerId="AD" clId="Web-{DC82313D-60BF-549E-AD1B-96FCCC6FF469}" dt="2026-08-02T20:47:36.819" v="2"/>
          <pc:sldLayoutMkLst>
            <pc:docMk/>
            <pc:sldMasterMk cId="3926633689" sldId="2147483648"/>
            <pc:sldLayoutMk cId="3024906009" sldId="2147483657"/>
          </pc:sldLayoutMkLst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3024906009" sldId="2147483657"/>
              <ac:spMk id="2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3024906009" sldId="2147483657"/>
              <ac:spMk id="3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3024906009" sldId="2147483657"/>
              <ac:spMk id="4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3024906009" sldId="2147483657"/>
              <ac:spMk id="5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3024906009" sldId="2147483657"/>
              <ac:spMk id="6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3024906009" sldId="2147483657"/>
              <ac:spMk id="7" creationId="{00000000-0000-0000-0000-000000000000}"/>
            </ac:spMkLst>
          </pc:spChg>
        </pc:sldLayoutChg>
        <pc:sldLayoutChg chg="modSp del mod ord">
          <pc:chgData name="Andrzej Klusiewicz" userId="S::andrzejklusiewicz@jsystemsspzoo871.onmicrosoft.com::aa0b38cd-def4-45d1-a0aa-fd51a7c9b124" providerId="AD" clId="Web-{DC82313D-60BF-549E-AD1B-96FCCC6FF469}" dt="2026-08-02T20:47:36.819" v="2"/>
          <pc:sldLayoutMkLst>
            <pc:docMk/>
            <pc:sldMasterMk cId="3926633689" sldId="2147483648"/>
            <pc:sldLayoutMk cId="2454508176" sldId="2147483658"/>
          </pc:sldLayoutMkLst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2454508176" sldId="2147483658"/>
              <ac:spMk id="2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2454508176" sldId="2147483658"/>
              <ac:spMk id="3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2454508176" sldId="2147483658"/>
              <ac:spMk id="4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2454508176" sldId="2147483658"/>
              <ac:spMk id="5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2454508176" sldId="2147483658"/>
              <ac:spMk id="6" creationId="{00000000-0000-0000-0000-000000000000}"/>
            </ac:spMkLst>
          </pc:spChg>
        </pc:sldLayoutChg>
        <pc:sldLayoutChg chg="modSp del mod ord">
          <pc:chgData name="Andrzej Klusiewicz" userId="S::andrzejklusiewicz@jsystemsspzoo871.onmicrosoft.com::aa0b38cd-def4-45d1-a0aa-fd51a7c9b124" providerId="AD" clId="Web-{DC82313D-60BF-549E-AD1B-96FCCC6FF469}" dt="2026-08-02T20:47:36.819" v="2"/>
          <pc:sldLayoutMkLst>
            <pc:docMk/>
            <pc:sldMasterMk cId="3926633689" sldId="2147483648"/>
            <pc:sldLayoutMk cId="1340386666" sldId="2147483659"/>
          </pc:sldLayoutMkLst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1340386666" sldId="2147483659"/>
              <ac:spMk id="2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1340386666" sldId="2147483659"/>
              <ac:spMk id="3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1340386666" sldId="2147483659"/>
              <ac:spMk id="4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1340386666" sldId="2147483659"/>
              <ac:spMk id="5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1340386666" sldId="2147483659"/>
              <ac:spMk id="6" creationId="{00000000-0000-0000-0000-000000000000}"/>
            </ac:spMkLst>
          </pc:spChg>
        </pc:sldLayoutChg>
        <pc:sldLayoutChg chg="modSp del mod ord">
          <pc:chgData name="Andrzej Klusiewicz" userId="S::andrzejklusiewicz@jsystemsspzoo871.onmicrosoft.com::aa0b38cd-def4-45d1-a0aa-fd51a7c9b124" providerId="AD" clId="Web-{DC82313D-60BF-549E-AD1B-96FCCC6FF469}" dt="2026-08-02T20:47:36.819" v="2"/>
          <pc:sldLayoutMkLst>
            <pc:docMk/>
            <pc:sldMasterMk cId="3926633689" sldId="2147483648"/>
            <pc:sldLayoutMk cId="3391757436" sldId="2147483661"/>
          </pc:sldLayoutMkLst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3391757436" sldId="2147483661"/>
              <ac:spMk id="2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3391757436" sldId="2147483661"/>
              <ac:spMk id="3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3391757436" sldId="2147483661"/>
              <ac:spMk id="4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3391757436" sldId="2147483661"/>
              <ac:spMk id="5" creationId="{00000000-0000-0000-0000-000000000000}"/>
            </ac:spMkLst>
          </pc:spChg>
          <pc:spChg chg="mod">
            <ac:chgData name="Andrzej Klusiewicz" userId="S::andrzejklusiewicz@jsystemsspzoo871.onmicrosoft.com::aa0b38cd-def4-45d1-a0aa-fd51a7c9b124" providerId="AD" clId="Web-{DC82313D-60BF-549E-AD1B-96FCCC6FF469}" dt="2026-08-02T20:47:36.819" v="2"/>
            <ac:spMkLst>
              <pc:docMk/>
              <pc:sldMasterMk cId="3926633689" sldId="2147483648"/>
              <pc:sldLayoutMk cId="3391757436" sldId="2147483661"/>
              <ac:spMk id="6" creationId="{00000000-0000-0000-0000-000000000000}"/>
            </ac:spMkLst>
          </pc:spChg>
        </pc:sldLayoutChg>
      </pc:sldMasterChg>
      <pc:sldMasterChg chg="del replId modSldLayout sldLayoutOrd">
        <pc:chgData name="Andrzej Klusiewicz" userId="S::andrzejklusiewicz@jsystemsspzoo871.onmicrosoft.com::aa0b38cd-def4-45d1-a0aa-fd51a7c9b124" providerId="AD" clId="Web-{DC82313D-60BF-549E-AD1B-96FCCC6FF469}" dt="2026-08-02T20:47:36.819" v="2"/>
        <pc:sldMasterMkLst>
          <pc:docMk/>
          <pc:sldMasterMk cId="3926633689" sldId="2147483660"/>
        </pc:sldMasterMkLst>
        <pc:sldLayoutChg chg="replId">
          <pc:chgData name="Andrzej Klusiewicz" userId="S::andrzejklusiewicz@jsystemsspzoo871.onmicrosoft.com::aa0b38cd-def4-45d1-a0aa-fd51a7c9b124" providerId="AD" clId="Web-{DC82313D-60BF-549E-AD1B-96FCCC6FF469}" dt="2026-08-02T20:47:36.725" v="1"/>
          <pc:sldLayoutMkLst>
            <pc:docMk/>
            <pc:sldMasterMk cId="3926633689" sldId="2147483648"/>
            <pc:sldLayoutMk cId="3391757436" sldId="2147483661"/>
          </pc:sldLayoutMkLst>
        </pc:sldLayoutChg>
      </pc:sldMasterChg>
    </pc:docChg>
  </pc:docChgLst>
</pc:chgInfo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c:style val="2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v>Przychód (mln zł)</c:v>
          </c:tx>
          <c:spPr>
            <a:solidFill>
              <a:srgbClr val="C8FF36"/>
            </a:solidFill>
          </c:spPr>
          <c:invertIfNegative val="1"/>
          <c:dPt>
            <c:idx val="0"/>
            <c:invertIfNegative val="1"/>
            <c:bubble3D val="0"/>
            <c:spPr>
              <a:solidFill>
                <a:srgbClr val="55E7FF"/>
              </a:solidFill>
            </c:spPr>
            <c:extLst>
              <c:ext xmlns:c16="http://schemas.microsoft.com/office/drawing/2014/chart" uri="{C3380CC4-5D6E-409C-BE32-E72D297353CC}">
                <c16:uniqueId val="{00000001-9709-40D8-82A1-A2BA4B146D50}"/>
              </c:ext>
            </c:extLst>
          </c:dPt>
          <c:dPt>
            <c:idx val="1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3-9709-40D8-82A1-A2BA4B146D50}"/>
              </c:ext>
            </c:extLst>
          </c:dPt>
          <c:dLbls>
            <c:delete val="1"/>
          </c:dLbls>
          <c:cat>
            <c:strLit>
              <c:ptCount val="2"/>
              <c:pt idx="0">
                <c:v>Q3 2025</c:v>
              </c:pt>
              <c:pt idx="1">
                <c:v>Q4 2025</c:v>
              </c:pt>
            </c:strLit>
          </c:cat>
          <c:val>
            <c:numLit>
              <c:formatCode>0.00" mln"</c:formatCode>
              <c:ptCount val="2"/>
              <c:pt idx="0">
                <c:v>1.9410000000000001</c:v>
              </c:pt>
              <c:pt idx="1">
                <c:v>2.29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4-9709-40D8-82A1-A2BA4B146D5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0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solidFill>
              <a:srgbClr val="B7C5FF"/>
            </a:solidFill>
            <a:prstDash val="solid"/>
          </a:ln>
        </c:spPr>
        <c:txPr>
          <a:bodyPr anchorCtr="1"/>
          <a:lstStyle/>
          <a:p>
            <a:pPr>
              <a:defRPr sz="1350" b="1">
                <a:solidFill>
                  <a:srgbClr val="F7F9FF"/>
                </a:solidFill>
              </a:defRPr>
            </a:pPr>
            <a:endParaRPr lang="en-US"/>
          </a:p>
        </c:txPr>
        <c:crossAx val="48672768"/>
        <c:crosses val="autoZero"/>
        <c:auto val="1"/>
        <c:lblAlgn val="ctr"/>
        <c:lblOffset val="100"/>
        <c:noMultiLvlLbl val="0"/>
      </c:catAx>
      <c:valAx>
        <c:axId val="48672768"/>
        <c:scaling>
          <c:orientation val="minMax"/>
          <c:max val="2.6"/>
        </c:scaling>
        <c:delete val="0"/>
        <c:axPos val="l"/>
        <c:numFmt formatCode="0.00&quot; mln&quot;" sourceLinked="1"/>
        <c:majorTickMark val="none"/>
        <c:minorTickMark val="none"/>
        <c:tickLblPos val="nextTo"/>
        <c:spPr>
          <a:ln w="0">
            <a:noFill/>
            <a:prstDash val="solid"/>
          </a:ln>
        </c:spPr>
        <c:txPr>
          <a:bodyPr anchorCtr="1"/>
          <a:lstStyle/>
          <a:p>
            <a:pPr>
              <a:defRPr sz="900">
                <a:solidFill>
                  <a:srgbClr val="06104F"/>
                </a:solidFill>
              </a:defRPr>
            </a:pPr>
            <a:endParaRPr lang="en-US"/>
          </a:p>
        </c:txPr>
        <c:crossAx val="48650112"/>
        <c:crosses val="autoZero"/>
        <c:crossBetween val="between"/>
      </c:valAx>
      <c:spPr>
        <a:noFill/>
        <a:ln w="0">
          <a:noFill/>
          <a:prstDash val="solid"/>
        </a:ln>
      </c:spPr>
    </c:plotArea>
    <c:plotVisOnly val="1"/>
    <c:dispBlanksAs val="zero"/>
    <c:showDLblsOverMax val="1"/>
  </c:chart>
  <c:spPr>
    <a:noFill/>
    <a:ln w="0">
      <a:noFill/>
      <a:prstDash val="solid"/>
    </a:ln>
  </c:sp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c:style val="2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v>Przychód (mln zł)</c:v>
          </c:tx>
          <c:spPr>
            <a:solidFill>
              <a:srgbClr val="C8FF36"/>
            </a:solidFill>
          </c:spPr>
          <c:invertIfNegative val="1"/>
          <c:dPt>
            <c:idx val="0"/>
            <c:invertIfNegative val="1"/>
            <c:bubble3D val="0"/>
            <c:spPr>
              <a:solidFill>
                <a:srgbClr val="55E7FF"/>
              </a:solidFill>
            </c:spPr>
            <c:extLst>
              <c:ext xmlns:c16="http://schemas.microsoft.com/office/drawing/2014/chart" uri="{C3380CC4-5D6E-409C-BE32-E72D297353CC}">
                <c16:uniqueId val="{00000001-0B22-4BEF-889D-2DAFF697200C}"/>
              </c:ext>
            </c:extLst>
          </c:dPt>
          <c:dPt>
            <c:idx val="1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3-0B22-4BEF-889D-2DAFF697200C}"/>
              </c:ext>
            </c:extLst>
          </c:dPt>
          <c:dLbls>
            <c:delete val="1"/>
          </c:dLbls>
          <c:cat>
            <c:strLit>
              <c:ptCount val="2"/>
              <c:pt idx="0">
                <c:v>Q4 2025
WYKONANIE</c:v>
              </c:pt>
              <c:pt idx="1">
                <c:v>Q1 2026
CEL</c:v>
              </c:pt>
            </c:strLit>
          </c:cat>
          <c:val>
            <c:numLit>
              <c:formatCode>0.00" mln"</c:formatCode>
              <c:ptCount val="2"/>
              <c:pt idx="0">
                <c:v>2.29</c:v>
              </c:pt>
              <c:pt idx="1">
                <c:v>2.4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4-0B22-4BEF-889D-2DAFF697200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0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solidFill>
              <a:srgbClr val="B7C5FF"/>
            </a:solidFill>
            <a:prstDash val="solid"/>
          </a:ln>
        </c:spPr>
        <c:txPr>
          <a:bodyPr anchorCtr="1"/>
          <a:lstStyle/>
          <a:p>
            <a:pPr>
              <a:defRPr sz="1200" b="1">
                <a:solidFill>
                  <a:srgbClr val="F7F9FF"/>
                </a:solidFill>
              </a:defRPr>
            </a:pPr>
            <a:endParaRPr lang="en-US"/>
          </a:p>
        </c:txPr>
        <c:crossAx val="48672768"/>
        <c:crosses val="autoZero"/>
        <c:auto val="1"/>
        <c:lblAlgn val="ctr"/>
        <c:lblOffset val="100"/>
        <c:noMultiLvlLbl val="0"/>
      </c:catAx>
      <c:valAx>
        <c:axId val="48672768"/>
        <c:scaling>
          <c:orientation val="minMax"/>
          <c:max val="2.65"/>
        </c:scaling>
        <c:delete val="0"/>
        <c:axPos val="l"/>
        <c:numFmt formatCode="0.00&quot; mln&quot;" sourceLinked="1"/>
        <c:majorTickMark val="none"/>
        <c:minorTickMark val="none"/>
        <c:tickLblPos val="nextTo"/>
        <c:spPr>
          <a:ln w="0">
            <a:noFill/>
            <a:prstDash val="solid"/>
          </a:ln>
        </c:spPr>
        <c:txPr>
          <a:bodyPr anchorCtr="1"/>
          <a:lstStyle/>
          <a:p>
            <a:pPr>
              <a:defRPr sz="900">
                <a:solidFill>
                  <a:srgbClr val="1026D8"/>
                </a:solidFill>
              </a:defRPr>
            </a:pPr>
            <a:endParaRPr lang="en-US"/>
          </a:p>
        </c:txPr>
        <c:crossAx val="48650112"/>
        <c:crosses val="autoZero"/>
        <c:crossBetween val="between"/>
      </c:valAx>
      <c:spPr>
        <a:noFill/>
        <a:ln w="0">
          <a:noFill/>
          <a:prstDash val="solid"/>
        </a:ln>
      </c:spPr>
    </c:plotArea>
    <c:plotVisOnly val="1"/>
    <c:dispBlanksAs val="zero"/>
    <c:showDLblsOverMax val="1"/>
  </c:chart>
  <c:spPr>
    <a:noFill/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FF1BF1-95F9-4FF7-8EDA-415D390DD7A5}" type="datetimeFigureOut">
              <a:t>8/2/2026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44CB74-11E4-4B83-9FD2-3566D9A5B7C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583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6633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0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277AEA0-8D95-4E42-BBC8-065EE27C17D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C8FF36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F883130-0FAE-467E-A884-25EA48A4F5CA}"/>
              </a:ext>
            </a:extLst>
          </p:cNvPr>
          <p:cNvSpPr>
            <a:spLocks noGrp="1"/>
          </p:cNvSpPr>
          <p:nvPr/>
        </p:nvSpPr>
        <p:spPr>
          <a:xfrm>
            <a:off x="9906000" y="0"/>
            <a:ext cx="2286000" cy="171450"/>
          </a:xfrm>
          <a:prstGeom prst="rect">
            <a:avLst/>
          </a:prstGeom>
          <a:solidFill>
            <a:srgbClr val="FF6470"/>
          </a:solidFill>
          <a:ln w="0">
            <a:noFill/>
            <a:prstDash val="solid"/>
          </a:ln>
        </p:spPr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20144D2-5A36-46D1-B2A9-46BA3EBAD7FE}"/>
              </a:ext>
            </a:extLst>
          </p:cNvPr>
          <p:cNvSpPr>
            <a:spLocks noGrp="1"/>
          </p:cNvSpPr>
          <p:nvPr/>
        </p:nvSpPr>
        <p:spPr>
          <a:xfrm>
            <a:off x="723900" y="609600"/>
            <a:ext cx="4953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350" b="1" i="0">
                <a:solidFill>
                  <a:srgbClr val="55E7FF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55E7FF"/>
                </a:solidFill>
                <a:latin typeface="Aptos"/>
                <a:ea typeface="Aptos"/>
                <a:cs typeface="Aptos"/>
              </a:rPr>
              <a:t>SKLEP TECHNICZNY NOWAK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903DD96-6F63-4A82-8968-8A9B98C846B4}"/>
              </a:ext>
            </a:extLst>
          </p:cNvPr>
          <p:cNvSpPr>
            <a:spLocks noGrp="1"/>
          </p:cNvSpPr>
          <p:nvPr/>
        </p:nvSpPr>
        <p:spPr>
          <a:xfrm>
            <a:off x="723900" y="1695450"/>
            <a:ext cx="1000125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0000"/>
              </a:lnSpc>
              <a:buNone/>
              <a:defRPr sz="5700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defRPr>
            </a:pPr>
            <a:r>
              <a:rPr sz="5700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rPr>
              <a:t>Wyniki sprzedaży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04E92E-9C25-43FE-BECC-A33A91A95CAE}"/>
              </a:ext>
            </a:extLst>
          </p:cNvPr>
          <p:cNvSpPr>
            <a:spLocks noGrp="1"/>
          </p:cNvSpPr>
          <p:nvPr/>
        </p:nvSpPr>
        <p:spPr>
          <a:xfrm>
            <a:off x="723900" y="2647950"/>
            <a:ext cx="7429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4500" b="1" i="0">
                <a:solidFill>
                  <a:srgbClr val="C8FF36"/>
                </a:solidFill>
                <a:latin typeface="Aptos Display"/>
                <a:ea typeface="Aptos Display"/>
                <a:cs typeface="Aptos Display"/>
              </a:defRPr>
            </a:pPr>
            <a:r>
              <a:rPr sz="4500" b="1" i="0">
                <a:solidFill>
                  <a:srgbClr val="C8FF36"/>
                </a:solidFill>
                <a:latin typeface="Aptos Display"/>
                <a:ea typeface="Aptos Display"/>
                <a:cs typeface="Aptos Display"/>
              </a:rPr>
              <a:t>IV kwartał 2025</a:t>
            </a:r>
          </a:p>
        </p:txBody>
      </p:sp>
      <p:sp>
        <p:nvSpPr>
          <p:cNvPr id="6" name="Straight Connector 5">
            <a:extLst>
              <a:ext uri="{FF2B5EF4-FFF2-40B4-BE49-F238E27FC236}">
                <a16:creationId xmlns:a16="http://schemas.microsoft.com/office/drawing/2014/main" id="{F57B0947-DF66-4FC8-86CD-47DEC6D511FC}"/>
              </a:ext>
            </a:extLst>
          </p:cNvPr>
          <p:cNvSpPr>
            <a:spLocks noGrp="1"/>
          </p:cNvSpPr>
          <p:nvPr/>
        </p:nvSpPr>
        <p:spPr>
          <a:xfrm>
            <a:off x="723900" y="3905250"/>
            <a:ext cx="7905750" cy="0"/>
          </a:xfrm>
          <a:prstGeom prst="line">
            <a:avLst/>
          </a:prstGeom>
          <a:noFill/>
          <a:ln w="28575">
            <a:solidFill>
              <a:srgbClr val="55E7FF"/>
            </a:solidFill>
            <a:prstDash val="solid"/>
          </a:ln>
        </p:spPr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7693F63-8A2E-4463-8CA2-E2DD23AC5725}"/>
              </a:ext>
            </a:extLst>
          </p:cNvPr>
          <p:cNvSpPr>
            <a:spLocks noGrp="1"/>
          </p:cNvSpPr>
          <p:nvPr/>
        </p:nvSpPr>
        <p:spPr>
          <a:xfrm>
            <a:off x="723900" y="4171950"/>
            <a:ext cx="4000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800" b="0" i="0">
                <a:solidFill>
                  <a:srgbClr val="B7C5FF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B7C5FF"/>
                </a:solidFill>
                <a:latin typeface="Aptos"/>
                <a:ea typeface="Aptos"/>
                <a:cs typeface="Aptos"/>
              </a:rPr>
              <a:t>Przegląd zarządczy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E930CA-B495-4136-9AAE-B15C0C6149F7}"/>
              </a:ext>
            </a:extLst>
          </p:cNvPr>
          <p:cNvSpPr>
            <a:spLocks noGrp="1"/>
          </p:cNvSpPr>
          <p:nvPr/>
        </p:nvSpPr>
        <p:spPr>
          <a:xfrm>
            <a:off x="8839200" y="4591050"/>
            <a:ext cx="26670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73899"/>
          </a:bodyPr>
          <a:lstStyle/>
          <a:p>
            <a:pPr algn="r">
              <a:lnSpc>
                <a:spcPct val="100000"/>
              </a:lnSpc>
              <a:buNone/>
              <a:defRPr sz="457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defRPr>
            </a:pPr>
            <a:r>
              <a:rPr sz="457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rPr>
              <a:t>2,29 mln zł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C5C56ED-8038-40B8-BC93-69AF1961A8EB}"/>
              </a:ext>
            </a:extLst>
          </p:cNvPr>
          <p:cNvSpPr>
            <a:spLocks noGrp="1"/>
          </p:cNvSpPr>
          <p:nvPr/>
        </p:nvSpPr>
        <p:spPr>
          <a:xfrm>
            <a:off x="9144000" y="5410200"/>
            <a:ext cx="2362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1125" b="1" i="0">
                <a:solidFill>
                  <a:srgbClr val="FF6470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FF6470"/>
                </a:solidFill>
                <a:latin typeface="Aptos"/>
                <a:ea typeface="Aptos"/>
                <a:cs typeface="Aptos"/>
              </a:rPr>
              <a:t>PRZYCHODU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724C1A-384C-46BB-9C2F-3D07535A086D}"/>
              </a:ext>
            </a:extLst>
          </p:cNvPr>
          <p:cNvSpPr>
            <a:spLocks noGrp="1"/>
          </p:cNvSpPr>
          <p:nvPr/>
        </p:nvSpPr>
        <p:spPr>
          <a:xfrm>
            <a:off x="11049000" y="6419850"/>
            <a:ext cx="4572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75" b="1" i="0">
                <a:solidFill>
                  <a:srgbClr val="C8FF36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C8FF36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974862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6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7FAF1B8-2A5E-4B49-9D0A-D03A7115494F}"/>
              </a:ext>
            </a:extLst>
          </p:cNvPr>
          <p:cNvSpPr>
            <a:spLocks noGrp="1"/>
          </p:cNvSpPr>
          <p:nvPr/>
        </p:nvSpPr>
        <p:spPr>
          <a:xfrm>
            <a:off x="685800" y="400050"/>
            <a:ext cx="6667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C8FF36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C8FF36"/>
                </a:solidFill>
                <a:latin typeface="Aptos"/>
                <a:ea typeface="Aptos"/>
                <a:cs typeface="Aptos"/>
              </a:rPr>
              <a:t>WYNIKI SPRZEDAŻY • IV KWARTAŁ 2025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961744D-227B-4087-BC41-A823F09B8E07}"/>
              </a:ext>
            </a:extLst>
          </p:cNvPr>
          <p:cNvSpPr>
            <a:spLocks noGrp="1"/>
          </p:cNvSpPr>
          <p:nvPr/>
        </p:nvSpPr>
        <p:spPr>
          <a:xfrm>
            <a:off x="685800" y="752475"/>
            <a:ext cx="108204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9572"/>
          </a:bodyPr>
          <a:lstStyle/>
          <a:p>
            <a:pPr algn="l">
              <a:lnSpc>
                <a:spcPct val="94000"/>
              </a:lnSpc>
              <a:buNone/>
              <a:defRPr sz="367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defRPr>
            </a:pPr>
            <a:r>
              <a:rPr sz="367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rPr>
              <a:t>Wzrost przełożył się na 2,29 mln zł przychodu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6E3F447-38D6-4C7C-B22A-4364A898AEDE}"/>
              </a:ext>
            </a:extLst>
          </p:cNvPr>
          <p:cNvSpPr>
            <a:spLocks noGrp="1"/>
          </p:cNvSpPr>
          <p:nvPr/>
        </p:nvSpPr>
        <p:spPr>
          <a:xfrm>
            <a:off x="685800" y="6477000"/>
            <a:ext cx="33337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00" b="1" i="0">
                <a:solidFill>
                  <a:srgbClr val="B7C5FF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B7C5FF"/>
                </a:solidFill>
                <a:latin typeface="Aptos"/>
                <a:ea typeface="Aptos"/>
                <a:cs typeface="Aptos"/>
              </a:rPr>
              <a:t>SKLEP TECHNICZNY NOWAK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D4F0DF-8A87-43D1-A3CD-8E47000983DB}"/>
              </a:ext>
            </a:extLst>
          </p:cNvPr>
          <p:cNvSpPr>
            <a:spLocks noGrp="1"/>
          </p:cNvSpPr>
          <p:nvPr/>
        </p:nvSpPr>
        <p:spPr>
          <a:xfrm>
            <a:off x="11049000" y="6457950"/>
            <a:ext cx="4572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75" b="1" i="0">
                <a:solidFill>
                  <a:srgbClr val="C8FF36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C8FF36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580BB4-B4D4-4335-A553-2B9BE438259A}"/>
              </a:ext>
            </a:extLst>
          </p:cNvPr>
          <p:cNvSpPr>
            <a:spLocks noGrp="1"/>
          </p:cNvSpPr>
          <p:nvPr/>
        </p:nvSpPr>
        <p:spPr>
          <a:xfrm>
            <a:off x="685800" y="1685925"/>
            <a:ext cx="53340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9431"/>
          </a:bodyPr>
          <a:lstStyle/>
          <a:p>
            <a:pPr algn="l">
              <a:lnSpc>
                <a:spcPct val="100000"/>
              </a:lnSpc>
              <a:buNone/>
              <a:defRPr sz="6150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defRPr>
            </a:pPr>
            <a:r>
              <a:rPr sz="6150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rPr>
              <a:t>2 290 000 zł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4100A8-291A-4320-8E42-25077B606055}"/>
              </a:ext>
            </a:extLst>
          </p:cNvPr>
          <p:cNvSpPr>
            <a:spLocks noGrp="1"/>
          </p:cNvSpPr>
          <p:nvPr/>
        </p:nvSpPr>
        <p:spPr>
          <a:xfrm>
            <a:off x="704850" y="2552700"/>
            <a:ext cx="4762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650" b="0" i="0">
                <a:solidFill>
                  <a:srgbClr val="B7C5FF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B7C5FF"/>
                </a:solidFill>
                <a:latin typeface="Aptos"/>
                <a:ea typeface="Aptos"/>
                <a:cs typeface="Aptos"/>
              </a:rPr>
              <a:t>przychodu w IV kwartale</a:t>
            </a:r>
          </a:p>
        </p:txBody>
      </p:sp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673C55CA-F4A0-4490-98C2-DB514E8E6276}"/>
              </a:ext>
            </a:extLst>
          </p:cNvPr>
          <p:cNvSpPr>
            <a:spLocks noGrp="1"/>
          </p:cNvSpPr>
          <p:nvPr/>
        </p:nvSpPr>
        <p:spPr>
          <a:xfrm>
            <a:off x="685800" y="3171825"/>
            <a:ext cx="10820400" cy="0"/>
          </a:xfrm>
          <a:prstGeom prst="line">
            <a:avLst/>
          </a:prstGeom>
          <a:noFill/>
          <a:ln w="19050">
            <a:solidFill>
              <a:srgbClr val="55E7FF"/>
            </a:solidFill>
            <a:prstDash val="solid"/>
          </a:ln>
        </p:spPr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E48E76C-0582-46BB-ACD9-0F8B7A7ED68C}"/>
              </a:ext>
            </a:extLst>
          </p:cNvPr>
          <p:cNvSpPr>
            <a:spLocks noGrp="1"/>
          </p:cNvSpPr>
          <p:nvPr/>
        </p:nvSpPr>
        <p:spPr>
          <a:xfrm>
            <a:off x="685800" y="3505200"/>
            <a:ext cx="27622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5100" b="1" i="0">
                <a:solidFill>
                  <a:srgbClr val="C8FF36"/>
                </a:solidFill>
                <a:latin typeface="Aptos Display"/>
                <a:ea typeface="Aptos Display"/>
                <a:cs typeface="Aptos Display"/>
              </a:defRPr>
            </a:pPr>
            <a:r>
              <a:rPr sz="5100" b="1" i="0">
                <a:solidFill>
                  <a:srgbClr val="C8FF36"/>
                </a:solidFill>
                <a:latin typeface="Aptos Display"/>
                <a:ea typeface="Aptos Display"/>
                <a:cs typeface="Aptos Display"/>
              </a:rPr>
              <a:t>+18%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0D4911B-5EB5-4C73-BC0D-6E6E98C0E49F}"/>
              </a:ext>
            </a:extLst>
          </p:cNvPr>
          <p:cNvSpPr>
            <a:spLocks noGrp="1"/>
          </p:cNvSpPr>
          <p:nvPr/>
        </p:nvSpPr>
        <p:spPr>
          <a:xfrm>
            <a:off x="704850" y="4314825"/>
            <a:ext cx="2762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500" b="0" i="0">
                <a:solidFill>
                  <a:srgbClr val="F7F9FF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F7F9FF"/>
                </a:solidFill>
                <a:latin typeface="Aptos"/>
                <a:ea typeface="Aptos"/>
                <a:cs typeface="Aptos"/>
              </a:rPr>
              <a:t>kwartał do kwartału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A3F369A-49A0-458A-A963-E1BD85AA1E6F}"/>
              </a:ext>
            </a:extLst>
          </p:cNvPr>
          <p:cNvSpPr>
            <a:spLocks noGrp="1"/>
          </p:cNvSpPr>
          <p:nvPr/>
        </p:nvSpPr>
        <p:spPr>
          <a:xfrm>
            <a:off x="4438650" y="3533775"/>
            <a:ext cx="2667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4425" b="1" i="0">
                <a:solidFill>
                  <a:srgbClr val="55E7FF"/>
                </a:solidFill>
                <a:latin typeface="Aptos Display"/>
                <a:ea typeface="Aptos Display"/>
                <a:cs typeface="Aptos Display"/>
              </a:defRPr>
            </a:pPr>
            <a:r>
              <a:rPr sz="4425" b="1" i="0">
                <a:solidFill>
                  <a:srgbClr val="55E7FF"/>
                </a:solidFill>
                <a:latin typeface="Aptos Display"/>
                <a:ea typeface="Aptos Display"/>
                <a:cs typeface="Aptos Display"/>
              </a:rPr>
              <a:t>AUDIO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0E34526-B1E2-4FE0-96CD-D1ABDA27E513}"/>
              </a:ext>
            </a:extLst>
          </p:cNvPr>
          <p:cNvSpPr>
            <a:spLocks noGrp="1"/>
          </p:cNvSpPr>
          <p:nvPr/>
        </p:nvSpPr>
        <p:spPr>
          <a:xfrm>
            <a:off x="4457700" y="4314825"/>
            <a:ext cx="2667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500" b="0" i="0">
                <a:solidFill>
                  <a:srgbClr val="F7F9FF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F7F9FF"/>
                </a:solidFill>
                <a:latin typeface="Aptos"/>
                <a:ea typeface="Aptos"/>
                <a:cs typeface="Aptos"/>
              </a:rPr>
              <a:t>lider wzrostu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EDCD641-B0F8-4B07-9D3C-7054A2454C9C}"/>
              </a:ext>
            </a:extLst>
          </p:cNvPr>
          <p:cNvSpPr>
            <a:spLocks noGrp="1"/>
          </p:cNvSpPr>
          <p:nvPr/>
        </p:nvSpPr>
        <p:spPr>
          <a:xfrm>
            <a:off x="7962900" y="3619500"/>
            <a:ext cx="35433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3225" b="1" i="0">
                <a:solidFill>
                  <a:srgbClr val="FF6470"/>
                </a:solidFill>
                <a:latin typeface="Aptos Display"/>
                <a:ea typeface="Aptos Display"/>
                <a:cs typeface="Aptos Display"/>
              </a:defRPr>
            </a:pPr>
            <a:r>
              <a:rPr sz="3225" b="1" i="0">
                <a:solidFill>
                  <a:srgbClr val="FF6470"/>
                </a:solidFill>
                <a:latin typeface="Aptos Display"/>
                <a:ea typeface="Aptos Display"/>
                <a:cs typeface="Aptos Display"/>
              </a:rPr>
              <a:t>PODZESPOŁY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67147E9-D843-4D8C-A194-B2C3A04188E7}"/>
              </a:ext>
            </a:extLst>
          </p:cNvPr>
          <p:cNvSpPr>
            <a:spLocks noGrp="1"/>
          </p:cNvSpPr>
          <p:nvPr/>
        </p:nvSpPr>
        <p:spPr>
          <a:xfrm>
            <a:off x="7620000" y="4314825"/>
            <a:ext cx="3886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1500" b="0" i="0">
                <a:solidFill>
                  <a:srgbClr val="F7F9FF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F7F9FF"/>
                </a:solidFill>
                <a:latin typeface="Aptos"/>
                <a:ea typeface="Aptos"/>
                <a:cs typeface="Aptos"/>
              </a:rPr>
              <a:t>ryzyko dla realizacji planu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0148724-925B-4B4C-BC33-CDE7912E843E}"/>
              </a:ext>
            </a:extLst>
          </p:cNvPr>
          <p:cNvSpPr>
            <a:spLocks noGrp="1"/>
          </p:cNvSpPr>
          <p:nvPr/>
        </p:nvSpPr>
        <p:spPr>
          <a:xfrm>
            <a:off x="685800" y="5105400"/>
            <a:ext cx="9858375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8039"/>
          </a:bodyPr>
          <a:lstStyle/>
          <a:p>
            <a:pPr algn="l">
              <a:lnSpc>
                <a:spcPct val="102000"/>
              </a:lnSpc>
              <a:buNone/>
              <a:defRPr sz="187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defRPr>
            </a:pPr>
            <a:r>
              <a:rPr sz="187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rPr>
              <a:t>Impuls na Q1 2026: utrzymać tempo, ale przesunąć uwagę z samego wzrostu na dostępność towaru.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308703C-C3EA-48CB-9A39-0926BF1507AA}"/>
              </a:ext>
            </a:extLst>
          </p:cNvPr>
          <p:cNvSpPr>
            <a:spLocks noGrp="1"/>
          </p:cNvSpPr>
          <p:nvPr/>
        </p:nvSpPr>
        <p:spPr>
          <a:xfrm>
            <a:off x="685800" y="6200775"/>
            <a:ext cx="9144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25" b="0" i="0">
                <a:solidFill>
                  <a:srgbClr val="B7C5FF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B7C5FF"/>
                </a:solidFill>
                <a:latin typeface="Aptos"/>
                <a:ea typeface="Aptos"/>
                <a:cs typeface="Aptos"/>
              </a:rPr>
              <a:t>Źródło: dane przekazane przez Sklep Techniczny Nowak; obliczenia własne.</a:t>
            </a:r>
          </a:p>
        </p:txBody>
      </p:sp>
    </p:spTree>
    <p:extLst>
      <p:ext uri="{BB962C8B-B14F-4D97-AF65-F5344CB8AC3E}">
        <p14:creationId xmlns:p14="http://schemas.microsoft.com/office/powerpoint/2010/main" val="1983362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0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10AA336-A759-40B2-AFD9-4F4131F14E6B}"/>
              </a:ext>
            </a:extLst>
          </p:cNvPr>
          <p:cNvSpPr>
            <a:spLocks noGrp="1"/>
          </p:cNvSpPr>
          <p:nvPr/>
        </p:nvSpPr>
        <p:spPr>
          <a:xfrm>
            <a:off x="685800" y="400050"/>
            <a:ext cx="6667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55E7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55E7FF"/>
                </a:solidFill>
                <a:latin typeface="Aptos"/>
                <a:ea typeface="Aptos"/>
                <a:cs typeface="Aptos"/>
              </a:rPr>
              <a:t>WYNIKI SPRZEDAŻY • IV KWARTAŁ 2025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41DEA52-4B4A-4726-AD64-A8CD7D1599A5}"/>
              </a:ext>
            </a:extLst>
          </p:cNvPr>
          <p:cNvSpPr>
            <a:spLocks noGrp="1"/>
          </p:cNvSpPr>
          <p:nvPr/>
        </p:nvSpPr>
        <p:spPr>
          <a:xfrm>
            <a:off x="685800" y="752475"/>
            <a:ext cx="108204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7546"/>
          </a:bodyPr>
          <a:lstStyle/>
          <a:p>
            <a:pPr algn="l">
              <a:lnSpc>
                <a:spcPct val="94000"/>
              </a:lnSpc>
              <a:buNone/>
              <a:defRPr sz="367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defRPr>
            </a:pPr>
            <a:r>
              <a:rPr sz="367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rPr>
              <a:t>IV kwartał dodał ok. 349 tys. zł przychodu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6F155AA-DA9F-441F-8765-2F1F13121A72}"/>
              </a:ext>
            </a:extLst>
          </p:cNvPr>
          <p:cNvSpPr>
            <a:spLocks noGrp="1"/>
          </p:cNvSpPr>
          <p:nvPr/>
        </p:nvSpPr>
        <p:spPr>
          <a:xfrm>
            <a:off x="685800" y="6477000"/>
            <a:ext cx="33337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00" b="1" i="0">
                <a:solidFill>
                  <a:srgbClr val="B7C5FF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B7C5FF"/>
                </a:solidFill>
                <a:latin typeface="Aptos"/>
                <a:ea typeface="Aptos"/>
                <a:cs typeface="Aptos"/>
              </a:rPr>
              <a:t>SKLEP TECHNICZNY NOWAK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AE0A69-0ABB-44EA-9070-2D2C84F2FFA5}"/>
              </a:ext>
            </a:extLst>
          </p:cNvPr>
          <p:cNvSpPr>
            <a:spLocks noGrp="1"/>
          </p:cNvSpPr>
          <p:nvPr/>
        </p:nvSpPr>
        <p:spPr>
          <a:xfrm>
            <a:off x="11049000" y="6457950"/>
            <a:ext cx="4572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75" b="1" i="0">
                <a:solidFill>
                  <a:srgbClr val="55E7FF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55E7F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A8A4AD-82EB-4696-A6E4-86B66CCB1752}"/>
              </a:ext>
            </a:extLst>
          </p:cNvPr>
          <p:cNvSpPr>
            <a:spLocks noGrp="1"/>
          </p:cNvSpPr>
          <p:nvPr/>
        </p:nvSpPr>
        <p:spPr>
          <a:xfrm>
            <a:off x="685800" y="1790700"/>
            <a:ext cx="37147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4350" b="1" i="0">
                <a:solidFill>
                  <a:srgbClr val="C8FF36"/>
                </a:solidFill>
                <a:latin typeface="Aptos Display"/>
                <a:ea typeface="Aptos Display"/>
                <a:cs typeface="Aptos Display"/>
              </a:defRPr>
            </a:pPr>
            <a:r>
              <a:rPr sz="4350" b="1" i="0">
                <a:solidFill>
                  <a:srgbClr val="C8FF36"/>
                </a:solidFill>
                <a:latin typeface="Aptos Display"/>
                <a:ea typeface="Aptos Display"/>
                <a:cs typeface="Aptos Display"/>
              </a:rPr>
              <a:t>+349 tys. zł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555A91D-89B9-43C8-9D42-50AE2835AED9}"/>
              </a:ext>
            </a:extLst>
          </p:cNvPr>
          <p:cNvSpPr>
            <a:spLocks noGrp="1"/>
          </p:cNvSpPr>
          <p:nvPr/>
        </p:nvSpPr>
        <p:spPr>
          <a:xfrm>
            <a:off x="704850" y="2524125"/>
            <a:ext cx="3476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500" b="0" i="0">
                <a:solidFill>
                  <a:srgbClr val="B7C5FF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B7C5FF"/>
                </a:solidFill>
                <a:latin typeface="Aptos"/>
                <a:ea typeface="Aptos"/>
                <a:cs typeface="Aptos"/>
              </a:rPr>
              <a:t>zmiana kwartał do kwartału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14380B3-764E-460D-BE0A-D4083DD4C1DA}"/>
              </a:ext>
            </a:extLst>
          </p:cNvPr>
          <p:cNvSpPr>
            <a:spLocks noGrp="1"/>
          </p:cNvSpPr>
          <p:nvPr/>
        </p:nvSpPr>
        <p:spPr>
          <a:xfrm>
            <a:off x="685800" y="3276600"/>
            <a:ext cx="369570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4305"/>
          </a:bodyPr>
          <a:lstStyle/>
          <a:p>
            <a:pPr algn="l">
              <a:lnSpc>
                <a:spcPct val="108000"/>
              </a:lnSpc>
              <a:buNone/>
              <a:defRPr sz="202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defRPr>
            </a:pPr>
            <a:r>
              <a:rPr sz="202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rPr>
              <a:t>Wzrost z ok. 1,94 mln zł w Q3 do 2,29 mln zł w Q4 tworzy mocną bazę wejścia w 2026 rok.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CE24ED3-5F36-441C-9B11-35B14D6E00F4}"/>
              </a:ext>
            </a:extLst>
          </p:cNvPr>
          <p:cNvSpPr>
            <a:spLocks noGrp="1"/>
          </p:cNvSpPr>
          <p:nvPr/>
        </p:nvSpPr>
        <p:spPr>
          <a:xfrm>
            <a:off x="685800" y="4743450"/>
            <a:ext cx="3429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00" b="0" i="0">
                <a:solidFill>
                  <a:srgbClr val="B7C5FF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B7C5FF"/>
                </a:solidFill>
                <a:latin typeface="Aptos"/>
                <a:ea typeface="Aptos"/>
                <a:cs typeface="Aptos"/>
              </a:rPr>
              <a:t>Q3 wyliczone z deklarowanej dynamiki +18%.</a:t>
            </a:r>
          </a:p>
        </p:txBody>
      </p:sp>
      <p:graphicFrame>
        <p:nvGraphicFramePr>
          <p:cNvPr id="9" name="Chart"/>
          <p:cNvGraphicFramePr/>
          <p:nvPr/>
        </p:nvGraphicFramePr>
        <p:xfrm>
          <a:off x="4953000" y="1676400"/>
          <a:ext cx="6381750" cy="3619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323742AF-2982-4D21-83F4-EEB8DA3D9157}"/>
              </a:ext>
            </a:extLst>
          </p:cNvPr>
          <p:cNvSpPr>
            <a:spLocks noGrp="1"/>
          </p:cNvSpPr>
          <p:nvPr/>
        </p:nvSpPr>
        <p:spPr>
          <a:xfrm>
            <a:off x="6381750" y="2362200"/>
            <a:ext cx="1619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500" b="1" i="0">
                <a:solidFill>
                  <a:srgbClr val="F7F9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7F9FF"/>
                </a:solidFill>
                <a:latin typeface="Aptos"/>
                <a:ea typeface="Aptos"/>
                <a:cs typeface="Aptos"/>
              </a:rPr>
              <a:t>1,94 mln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A98E08C-A8DA-4C52-B2C0-AF4811DAA793}"/>
              </a:ext>
            </a:extLst>
          </p:cNvPr>
          <p:cNvSpPr>
            <a:spLocks noGrp="1"/>
          </p:cNvSpPr>
          <p:nvPr/>
        </p:nvSpPr>
        <p:spPr>
          <a:xfrm>
            <a:off x="8620125" y="1952625"/>
            <a:ext cx="1619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500" b="1" i="0">
                <a:solidFill>
                  <a:srgbClr val="F7F9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7F9FF"/>
                </a:solidFill>
                <a:latin typeface="Aptos"/>
                <a:ea typeface="Aptos"/>
                <a:cs typeface="Aptos"/>
              </a:rPr>
              <a:t>2,29 mln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1347EFA-E9FF-4E2C-9F85-51690F774629}"/>
              </a:ext>
            </a:extLst>
          </p:cNvPr>
          <p:cNvSpPr>
            <a:spLocks noGrp="1"/>
          </p:cNvSpPr>
          <p:nvPr/>
        </p:nvSpPr>
        <p:spPr>
          <a:xfrm>
            <a:off x="685800" y="6200775"/>
            <a:ext cx="9144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25" b="0" i="0">
                <a:solidFill>
                  <a:srgbClr val="B7C5FF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B7C5FF"/>
                </a:solidFill>
                <a:latin typeface="Aptos"/>
                <a:ea typeface="Aptos"/>
                <a:cs typeface="Aptos"/>
              </a:rPr>
              <a:t>Źródło: dane przekazane przez Sklep Techniczny Nowak; obliczenia własne.</a:t>
            </a:r>
          </a:p>
        </p:txBody>
      </p:sp>
    </p:spTree>
    <p:extLst>
      <p:ext uri="{BB962C8B-B14F-4D97-AF65-F5344CB8AC3E}">
        <p14:creationId xmlns:p14="http://schemas.microsoft.com/office/powerpoint/2010/main" val="1799903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6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BECF7A-3EBC-4ED9-BE43-A742BCC0151D}"/>
              </a:ext>
            </a:extLst>
          </p:cNvPr>
          <p:cNvSpPr>
            <a:spLocks noGrp="1"/>
          </p:cNvSpPr>
          <p:nvPr/>
        </p:nvSpPr>
        <p:spPr>
          <a:xfrm>
            <a:off x="685800" y="400050"/>
            <a:ext cx="6667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C8FF36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C8FF36"/>
                </a:solidFill>
                <a:latin typeface="Aptos"/>
                <a:ea typeface="Aptos"/>
                <a:cs typeface="Aptos"/>
              </a:rPr>
              <a:t>WYNIKI SPRZEDAŻY • IV KWARTAŁ 2025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638D0C7-63B6-48DA-AD2C-26DE8D87ACD5}"/>
              </a:ext>
            </a:extLst>
          </p:cNvPr>
          <p:cNvSpPr>
            <a:spLocks noGrp="1"/>
          </p:cNvSpPr>
          <p:nvPr/>
        </p:nvSpPr>
        <p:spPr>
          <a:xfrm>
            <a:off x="685800" y="752475"/>
            <a:ext cx="108204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4000"/>
              </a:lnSpc>
              <a:buNone/>
              <a:defRPr sz="367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defRPr>
            </a:pPr>
            <a:r>
              <a:rPr sz="367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rPr>
              <a:t>Audio jest głównym motorem dynamiki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B82DA88-C326-4B42-AB43-3326CF0C1D36}"/>
              </a:ext>
            </a:extLst>
          </p:cNvPr>
          <p:cNvSpPr>
            <a:spLocks noGrp="1"/>
          </p:cNvSpPr>
          <p:nvPr/>
        </p:nvSpPr>
        <p:spPr>
          <a:xfrm>
            <a:off x="685800" y="6477000"/>
            <a:ext cx="33337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00" b="1" i="0">
                <a:solidFill>
                  <a:srgbClr val="B7C5FF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B7C5FF"/>
                </a:solidFill>
                <a:latin typeface="Aptos"/>
                <a:ea typeface="Aptos"/>
                <a:cs typeface="Aptos"/>
              </a:rPr>
              <a:t>SKLEP TECHNICZNY NOWAK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B410CE-6931-42E5-BDB9-EA4FBD82B8CC}"/>
              </a:ext>
            </a:extLst>
          </p:cNvPr>
          <p:cNvSpPr>
            <a:spLocks noGrp="1"/>
          </p:cNvSpPr>
          <p:nvPr/>
        </p:nvSpPr>
        <p:spPr>
          <a:xfrm>
            <a:off x="11049000" y="6457950"/>
            <a:ext cx="4572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75" b="1" i="0">
                <a:solidFill>
                  <a:srgbClr val="C8FF36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C8FF36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590173D-FD85-4033-A538-AC7EF9D90A64}"/>
              </a:ext>
            </a:extLst>
          </p:cNvPr>
          <p:cNvSpPr>
            <a:spLocks noGrp="1"/>
          </p:cNvSpPr>
          <p:nvPr/>
        </p:nvSpPr>
        <p:spPr>
          <a:xfrm>
            <a:off x="685800" y="1695450"/>
            <a:ext cx="6667500" cy="1162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85000"/>
              </a:lnSpc>
              <a:buNone/>
              <a:defRPr sz="8100" b="1" i="0">
                <a:solidFill>
                  <a:srgbClr val="55E7FF"/>
                </a:solidFill>
                <a:latin typeface="Aptos Display"/>
                <a:ea typeface="Aptos Display"/>
                <a:cs typeface="Aptos Display"/>
              </a:defRPr>
            </a:pPr>
            <a:r>
              <a:rPr sz="8100" b="1" i="0">
                <a:solidFill>
                  <a:srgbClr val="55E7FF"/>
                </a:solidFill>
                <a:latin typeface="Aptos Display"/>
                <a:ea typeface="Aptos Display"/>
                <a:cs typeface="Aptos Display"/>
              </a:rPr>
              <a:t>AUDIO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A428AF-FD91-48A7-B8E0-4C4051E1981F}"/>
              </a:ext>
            </a:extLst>
          </p:cNvPr>
          <p:cNvSpPr>
            <a:spLocks noGrp="1"/>
          </p:cNvSpPr>
          <p:nvPr/>
        </p:nvSpPr>
        <p:spPr>
          <a:xfrm>
            <a:off x="695325" y="3028950"/>
            <a:ext cx="4552950" cy="114300"/>
          </a:xfrm>
          <a:prstGeom prst="rect">
            <a:avLst/>
          </a:prstGeom>
          <a:solidFill>
            <a:srgbClr val="C8FF36"/>
          </a:solidFill>
          <a:ln w="0">
            <a:noFill/>
            <a:prstDash val="solid"/>
          </a:ln>
        </p:spPr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282D6B-6422-43A3-9986-21FEB00F3355}"/>
              </a:ext>
            </a:extLst>
          </p:cNvPr>
          <p:cNvSpPr>
            <a:spLocks noGrp="1"/>
          </p:cNvSpPr>
          <p:nvPr/>
        </p:nvSpPr>
        <p:spPr>
          <a:xfrm>
            <a:off x="685800" y="3305175"/>
            <a:ext cx="457200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325" b="1" i="0">
                <a:solidFill>
                  <a:srgbClr val="C8FF36"/>
                </a:solidFill>
                <a:latin typeface="Aptos Display"/>
                <a:ea typeface="Aptos Display"/>
                <a:cs typeface="Aptos Display"/>
              </a:defRPr>
            </a:pPr>
            <a:r>
              <a:rPr sz="2325" b="1" i="0">
                <a:solidFill>
                  <a:srgbClr val="C8FF36"/>
                </a:solidFill>
                <a:latin typeface="Aptos Display"/>
                <a:ea typeface="Aptos Display"/>
                <a:cs typeface="Aptos Display"/>
              </a:rPr>
              <a:t>LIDER WZROSTU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13BAC5-30C7-4E32-B5B1-B678A1DD8400}"/>
              </a:ext>
            </a:extLst>
          </p:cNvPr>
          <p:cNvSpPr>
            <a:spLocks noGrp="1"/>
          </p:cNvSpPr>
          <p:nvPr/>
        </p:nvSpPr>
        <p:spPr>
          <a:xfrm>
            <a:off x="6591300" y="1790700"/>
            <a:ext cx="49149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350" b="1" i="0">
                <a:solidFill>
                  <a:srgbClr val="FF6470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6470"/>
                </a:solidFill>
                <a:latin typeface="Aptos"/>
                <a:ea typeface="Aptos"/>
                <a:cs typeface="Aptos"/>
              </a:rPr>
              <a:t>Konsekwencja zarządcza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CA226E-2980-4706-9B82-A5296EDCB7E7}"/>
              </a:ext>
            </a:extLst>
          </p:cNvPr>
          <p:cNvSpPr>
            <a:spLocks noGrp="1"/>
          </p:cNvSpPr>
          <p:nvPr/>
        </p:nvSpPr>
        <p:spPr>
          <a:xfrm>
            <a:off x="6591300" y="2238375"/>
            <a:ext cx="4914900" cy="1028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79792"/>
          </a:bodyPr>
          <a:lstStyle/>
          <a:p>
            <a:pPr algn="l">
              <a:lnSpc>
                <a:spcPct val="105000"/>
              </a:lnSpc>
              <a:buNone/>
              <a:defRPr sz="2250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defRPr>
            </a:pPr>
            <a:r>
              <a:rPr sz="2250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rPr>
              <a:t>Wzmocnić dostępność produktów Audio, zanim popyt zostanie ograniczony przez braki magazynowe.</a:t>
            </a:r>
          </a:p>
        </p:txBody>
      </p:sp>
      <p:sp>
        <p:nvSpPr>
          <p:cNvPr id="10" name="Straight Connector 9">
            <a:extLst>
              <a:ext uri="{FF2B5EF4-FFF2-40B4-BE49-F238E27FC236}">
                <a16:creationId xmlns:a16="http://schemas.microsoft.com/office/drawing/2014/main" id="{E53A39F1-B67E-42C3-81A4-1CA34A70067F}"/>
              </a:ext>
            </a:extLst>
          </p:cNvPr>
          <p:cNvSpPr>
            <a:spLocks noGrp="1"/>
          </p:cNvSpPr>
          <p:nvPr/>
        </p:nvSpPr>
        <p:spPr>
          <a:xfrm>
            <a:off x="6591300" y="3629025"/>
            <a:ext cx="4914900" cy="0"/>
          </a:xfrm>
          <a:prstGeom prst="line">
            <a:avLst/>
          </a:prstGeom>
          <a:noFill/>
          <a:ln w="19050">
            <a:solidFill>
              <a:srgbClr val="55E7FF"/>
            </a:solidFill>
            <a:prstDash val="solid"/>
          </a:ln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C900EFB-1287-48F1-887A-BD58BFE94A86}"/>
              </a:ext>
            </a:extLst>
          </p:cNvPr>
          <p:cNvSpPr>
            <a:spLocks noGrp="1"/>
          </p:cNvSpPr>
          <p:nvPr/>
        </p:nvSpPr>
        <p:spPr>
          <a:xfrm>
            <a:off x="6591300" y="3905250"/>
            <a:ext cx="2095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B7C5F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B7C5FF"/>
                </a:solidFill>
                <a:latin typeface="Aptos"/>
                <a:ea typeface="Aptos"/>
                <a:cs typeface="Aptos"/>
              </a:rPr>
              <a:t>Priorytet handlowy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906E40-9FB0-470B-BE2F-8B7B40686516}"/>
              </a:ext>
            </a:extLst>
          </p:cNvPr>
          <p:cNvSpPr>
            <a:spLocks noGrp="1"/>
          </p:cNvSpPr>
          <p:nvPr/>
        </p:nvSpPr>
        <p:spPr>
          <a:xfrm>
            <a:off x="6591300" y="4267200"/>
            <a:ext cx="49149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15000"/>
              </a:lnSpc>
              <a:buNone/>
              <a:defRPr sz="1725" b="0" i="0">
                <a:solidFill>
                  <a:srgbClr val="F7F9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7F9FF"/>
                </a:solidFill>
                <a:latin typeface="Aptos"/>
                <a:ea typeface="Aptos"/>
                <a:cs typeface="Aptos"/>
              </a:rPr>
              <a:t>Ekspozycja bestsellerów • sprzedaż uzupełniająca • kontrola dostępności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4E18323-175C-4855-844C-38DB71B311F4}"/>
              </a:ext>
            </a:extLst>
          </p:cNvPr>
          <p:cNvSpPr>
            <a:spLocks noGrp="1"/>
          </p:cNvSpPr>
          <p:nvPr/>
        </p:nvSpPr>
        <p:spPr>
          <a:xfrm>
            <a:off x="685800" y="5581650"/>
            <a:ext cx="1000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00" b="0" i="0">
                <a:solidFill>
                  <a:srgbClr val="B7C5FF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B7C5FF"/>
                </a:solidFill>
                <a:latin typeface="Aptos"/>
                <a:ea typeface="Aptos"/>
                <a:cs typeface="Aptos"/>
              </a:rPr>
              <a:t>Wniosek oparty na wskazaniu kategorii jako lidera; brak danych o wartości i udziale kategorii.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D402E9A-4001-44F9-A73D-102A9CEA4002}"/>
              </a:ext>
            </a:extLst>
          </p:cNvPr>
          <p:cNvSpPr>
            <a:spLocks noGrp="1"/>
          </p:cNvSpPr>
          <p:nvPr/>
        </p:nvSpPr>
        <p:spPr>
          <a:xfrm>
            <a:off x="685800" y="6200775"/>
            <a:ext cx="9144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25" b="0" i="0">
                <a:solidFill>
                  <a:srgbClr val="B7C5FF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B7C5FF"/>
                </a:solidFill>
                <a:latin typeface="Aptos"/>
                <a:ea typeface="Aptos"/>
                <a:cs typeface="Aptos"/>
              </a:rPr>
              <a:t>Źródło: informacja przekazana przez Sklep Techniczny Nowak.</a:t>
            </a:r>
          </a:p>
        </p:txBody>
      </p:sp>
    </p:spTree>
    <p:extLst>
      <p:ext uri="{BB962C8B-B14F-4D97-AF65-F5344CB8AC3E}">
        <p14:creationId xmlns:p14="http://schemas.microsoft.com/office/powerpoint/2010/main" val="367050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0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9A75A7E-8CC5-460F-B2F1-2C0122706BED}"/>
              </a:ext>
            </a:extLst>
          </p:cNvPr>
          <p:cNvSpPr>
            <a:spLocks noGrp="1"/>
          </p:cNvSpPr>
          <p:nvPr/>
        </p:nvSpPr>
        <p:spPr>
          <a:xfrm>
            <a:off x="685800" y="400050"/>
            <a:ext cx="6667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55E7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55E7FF"/>
                </a:solidFill>
                <a:latin typeface="Aptos"/>
                <a:ea typeface="Aptos"/>
                <a:cs typeface="Aptos"/>
              </a:rPr>
              <a:t>WYNIKI SPRZEDAŻY • IV KWARTAŁ 2025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6CC9CE-C94F-4A25-AEDC-CD524D4C03D5}"/>
              </a:ext>
            </a:extLst>
          </p:cNvPr>
          <p:cNvSpPr>
            <a:spLocks noGrp="1"/>
          </p:cNvSpPr>
          <p:nvPr/>
        </p:nvSpPr>
        <p:spPr>
          <a:xfrm>
            <a:off x="685800" y="752475"/>
            <a:ext cx="108204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9381"/>
          </a:bodyPr>
          <a:lstStyle/>
          <a:p>
            <a:pPr algn="l">
              <a:lnSpc>
                <a:spcPct val="94000"/>
              </a:lnSpc>
              <a:buNone/>
              <a:defRPr sz="367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defRPr>
            </a:pPr>
            <a:r>
              <a:rPr sz="367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rPr>
              <a:t>Podzespoły są wskazanym ryzykiem dla planu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AAED1-55DC-44D7-B4C2-347543FFD42C}"/>
              </a:ext>
            </a:extLst>
          </p:cNvPr>
          <p:cNvSpPr>
            <a:spLocks noGrp="1"/>
          </p:cNvSpPr>
          <p:nvPr/>
        </p:nvSpPr>
        <p:spPr>
          <a:xfrm>
            <a:off x="685800" y="6477000"/>
            <a:ext cx="33337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00" b="1" i="0">
                <a:solidFill>
                  <a:srgbClr val="B7C5FF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B7C5FF"/>
                </a:solidFill>
                <a:latin typeface="Aptos"/>
                <a:ea typeface="Aptos"/>
                <a:cs typeface="Aptos"/>
              </a:rPr>
              <a:t>SKLEP TECHNICZNY NOWAK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F419382-0961-41EB-9DEF-9C054C1E7CB2}"/>
              </a:ext>
            </a:extLst>
          </p:cNvPr>
          <p:cNvSpPr>
            <a:spLocks noGrp="1"/>
          </p:cNvSpPr>
          <p:nvPr/>
        </p:nvSpPr>
        <p:spPr>
          <a:xfrm>
            <a:off x="11049000" y="6457950"/>
            <a:ext cx="4572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75" b="1" i="0">
                <a:solidFill>
                  <a:srgbClr val="55E7FF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55E7FF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6BB933-AC55-4847-B9C0-7C12F238AE5E}"/>
              </a:ext>
            </a:extLst>
          </p:cNvPr>
          <p:cNvSpPr>
            <a:spLocks noGrp="1"/>
          </p:cNvSpPr>
          <p:nvPr/>
        </p:nvSpPr>
        <p:spPr>
          <a:xfrm>
            <a:off x="685800" y="1704975"/>
            <a:ext cx="31432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7701"/>
          </a:bodyPr>
          <a:lstStyle/>
          <a:p>
            <a:pPr algn="l">
              <a:lnSpc>
                <a:spcPct val="100000"/>
              </a:lnSpc>
              <a:buNone/>
              <a:defRPr sz="4350" b="1" i="0">
                <a:solidFill>
                  <a:srgbClr val="FF6470"/>
                </a:solidFill>
                <a:latin typeface="Aptos Display"/>
                <a:ea typeface="Aptos Display"/>
                <a:cs typeface="Aptos Display"/>
              </a:defRPr>
            </a:pPr>
            <a:r>
              <a:rPr sz="4350" b="1" i="0">
                <a:solidFill>
                  <a:srgbClr val="FF6470"/>
                </a:solidFill>
                <a:latin typeface="Aptos Display"/>
                <a:ea typeface="Aptos Display"/>
                <a:cs typeface="Aptos Display"/>
              </a:rPr>
              <a:t>RYZYKO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3543BA-F491-4E59-9002-744EE7142EDA}"/>
              </a:ext>
            </a:extLst>
          </p:cNvPr>
          <p:cNvSpPr>
            <a:spLocks noGrp="1"/>
          </p:cNvSpPr>
          <p:nvPr/>
        </p:nvSpPr>
        <p:spPr>
          <a:xfrm>
            <a:off x="685800" y="2495550"/>
            <a:ext cx="4762500" cy="1066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2781"/>
          </a:bodyPr>
          <a:lstStyle/>
          <a:p>
            <a:pPr algn="l">
              <a:lnSpc>
                <a:spcPct val="105000"/>
              </a:lnSpc>
              <a:buNone/>
              <a:defRPr sz="217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defRPr>
            </a:pPr>
            <a:r>
              <a:rPr sz="217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rPr>
              <a:t>Brak dostępności może przerwać sprzedaż całego koszyka — nie tylko pojedynczej pozycji.</a:t>
            </a:r>
          </a:p>
        </p:txBody>
      </p:sp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8FEBBCAE-4908-4A10-A6B1-3ECBAD13854F}"/>
              </a:ext>
            </a:extLst>
          </p:cNvPr>
          <p:cNvSpPr>
            <a:spLocks noGrp="1"/>
          </p:cNvSpPr>
          <p:nvPr/>
        </p:nvSpPr>
        <p:spPr>
          <a:xfrm>
            <a:off x="685800" y="3943350"/>
            <a:ext cx="4762500" cy="0"/>
          </a:xfrm>
          <a:prstGeom prst="line">
            <a:avLst/>
          </a:prstGeom>
          <a:noFill/>
          <a:ln w="28575">
            <a:solidFill>
              <a:srgbClr val="FF6470"/>
            </a:solidFill>
            <a:prstDash val="solid"/>
          </a:ln>
        </p:spPr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13E38EB-B925-4098-A17E-17D537AA4F95}"/>
              </a:ext>
            </a:extLst>
          </p:cNvPr>
          <p:cNvSpPr>
            <a:spLocks noGrp="1"/>
          </p:cNvSpPr>
          <p:nvPr/>
        </p:nvSpPr>
        <p:spPr>
          <a:xfrm>
            <a:off x="685800" y="4210050"/>
            <a:ext cx="23812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B7C5F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B7C5FF"/>
                </a:solidFill>
                <a:latin typeface="Aptos"/>
                <a:ea typeface="Aptos"/>
                <a:cs typeface="Aptos"/>
              </a:rPr>
              <a:t>Sygnał do monitorowania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005B1F2-7A21-4C7E-A0DF-EECE2DD1ECD4}"/>
              </a:ext>
            </a:extLst>
          </p:cNvPr>
          <p:cNvSpPr>
            <a:spLocks noGrp="1"/>
          </p:cNvSpPr>
          <p:nvPr/>
        </p:nvSpPr>
        <p:spPr>
          <a:xfrm>
            <a:off x="685800" y="4572000"/>
            <a:ext cx="44005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725" b="0" i="0">
                <a:solidFill>
                  <a:srgbClr val="F7F9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7F9FF"/>
                </a:solidFill>
                <a:latin typeface="Aptos"/>
                <a:ea typeface="Aptos"/>
                <a:cs typeface="Aptos"/>
              </a:rPr>
              <a:t>Braki magazynowe i opóźnienia dostaw dla kluczowych SKU.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AAE683D-E5B1-4DC5-AD5D-6D8916E8B12B}"/>
              </a:ext>
            </a:extLst>
          </p:cNvPr>
          <p:cNvSpPr>
            <a:spLocks noGrp="1"/>
          </p:cNvSpPr>
          <p:nvPr/>
        </p:nvSpPr>
        <p:spPr>
          <a:xfrm>
            <a:off x="6438900" y="1714500"/>
            <a:ext cx="6858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000" b="1" i="0">
                <a:solidFill>
                  <a:srgbClr val="C8FF36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 i="0">
                <a:solidFill>
                  <a:srgbClr val="C8FF36"/>
                </a:solidFill>
                <a:latin typeface="Aptos Display"/>
                <a:ea typeface="Aptos Display"/>
                <a:cs typeface="Aptos Display"/>
              </a:rPr>
              <a:t>01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261593-BDD1-436D-B22B-1601C6ABDF6B}"/>
              </a:ext>
            </a:extLst>
          </p:cNvPr>
          <p:cNvSpPr>
            <a:spLocks noGrp="1"/>
          </p:cNvSpPr>
          <p:nvPr/>
        </p:nvSpPr>
        <p:spPr>
          <a:xfrm>
            <a:off x="7239000" y="1752600"/>
            <a:ext cx="42672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02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defRPr>
            </a:pPr>
            <a:r>
              <a:rPr sz="202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rPr>
              <a:t>Zabezpieczyć topowe SKU</a:t>
            </a:r>
          </a:p>
        </p:txBody>
      </p:sp>
      <p:sp>
        <p:nvSpPr>
          <p:cNvPr id="12" name="Straight Connector 11">
            <a:extLst>
              <a:ext uri="{FF2B5EF4-FFF2-40B4-BE49-F238E27FC236}">
                <a16:creationId xmlns:a16="http://schemas.microsoft.com/office/drawing/2014/main" id="{D83E1D40-25E5-4837-BFD1-C6244000AD7B}"/>
              </a:ext>
            </a:extLst>
          </p:cNvPr>
          <p:cNvSpPr>
            <a:spLocks noGrp="1"/>
          </p:cNvSpPr>
          <p:nvPr/>
        </p:nvSpPr>
        <p:spPr>
          <a:xfrm>
            <a:off x="6438900" y="2343150"/>
            <a:ext cx="5067300" cy="0"/>
          </a:xfrm>
          <a:prstGeom prst="line">
            <a:avLst/>
          </a:prstGeom>
          <a:noFill/>
          <a:ln w="9525">
            <a:solidFill>
              <a:srgbClr val="879BEE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1A73C0C-D4B0-444B-9084-9B885AA1625C}"/>
              </a:ext>
            </a:extLst>
          </p:cNvPr>
          <p:cNvSpPr>
            <a:spLocks noGrp="1"/>
          </p:cNvSpPr>
          <p:nvPr/>
        </p:nvSpPr>
        <p:spPr>
          <a:xfrm>
            <a:off x="6438900" y="2647950"/>
            <a:ext cx="6858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000" b="1" i="0">
                <a:solidFill>
                  <a:srgbClr val="55E7FF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 i="0">
                <a:solidFill>
                  <a:srgbClr val="55E7FF"/>
                </a:solidFill>
                <a:latin typeface="Aptos Display"/>
                <a:ea typeface="Aptos Display"/>
                <a:cs typeface="Aptos Display"/>
              </a:rPr>
              <a:t>02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345114F-3B39-426B-A4C3-7CEA80FEE8A1}"/>
              </a:ext>
            </a:extLst>
          </p:cNvPr>
          <p:cNvSpPr>
            <a:spLocks noGrp="1"/>
          </p:cNvSpPr>
          <p:nvPr/>
        </p:nvSpPr>
        <p:spPr>
          <a:xfrm>
            <a:off x="7239000" y="2686050"/>
            <a:ext cx="42672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3750"/>
          </a:bodyPr>
          <a:lstStyle/>
          <a:p>
            <a:pPr algn="l">
              <a:lnSpc>
                <a:spcPct val="100000"/>
              </a:lnSpc>
              <a:buNone/>
              <a:defRPr sz="202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defRPr>
            </a:pPr>
            <a:r>
              <a:rPr sz="202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rPr>
              <a:t>Uruchomić alternatywne źródła</a:t>
            </a:r>
          </a:p>
        </p:txBody>
      </p:sp>
      <p:sp>
        <p:nvSpPr>
          <p:cNvPr id="15" name="Straight Connector 14">
            <a:extLst>
              <a:ext uri="{FF2B5EF4-FFF2-40B4-BE49-F238E27FC236}">
                <a16:creationId xmlns:a16="http://schemas.microsoft.com/office/drawing/2014/main" id="{BC1226F3-D891-4DA7-9353-A037465D0403}"/>
              </a:ext>
            </a:extLst>
          </p:cNvPr>
          <p:cNvSpPr>
            <a:spLocks noGrp="1"/>
          </p:cNvSpPr>
          <p:nvPr/>
        </p:nvSpPr>
        <p:spPr>
          <a:xfrm>
            <a:off x="6438900" y="3276600"/>
            <a:ext cx="5067300" cy="0"/>
          </a:xfrm>
          <a:prstGeom prst="line">
            <a:avLst/>
          </a:prstGeom>
          <a:noFill/>
          <a:ln w="9525">
            <a:solidFill>
              <a:srgbClr val="879BEE"/>
            </a:solidFill>
            <a:prstDash val="solid"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C994568-F0E8-45A4-9E70-5FAC4A690E45}"/>
              </a:ext>
            </a:extLst>
          </p:cNvPr>
          <p:cNvSpPr>
            <a:spLocks noGrp="1"/>
          </p:cNvSpPr>
          <p:nvPr/>
        </p:nvSpPr>
        <p:spPr>
          <a:xfrm>
            <a:off x="6438900" y="3581400"/>
            <a:ext cx="6858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000" b="1" i="0">
                <a:solidFill>
                  <a:srgbClr val="FF6470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 i="0">
                <a:solidFill>
                  <a:srgbClr val="FF6470"/>
                </a:solidFill>
                <a:latin typeface="Aptos Display"/>
                <a:ea typeface="Aptos Display"/>
                <a:cs typeface="Aptos Display"/>
              </a:rPr>
              <a:t>03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9855E35-5816-4F76-9205-BC1CE169FB34}"/>
              </a:ext>
            </a:extLst>
          </p:cNvPr>
          <p:cNvSpPr>
            <a:spLocks noGrp="1"/>
          </p:cNvSpPr>
          <p:nvPr/>
        </p:nvSpPr>
        <p:spPr>
          <a:xfrm>
            <a:off x="7239000" y="3619500"/>
            <a:ext cx="42672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02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defRPr>
            </a:pPr>
            <a:r>
              <a:rPr sz="202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rPr>
              <a:t>Przeglądać ryzyko co tydzień</a:t>
            </a:r>
          </a:p>
        </p:txBody>
      </p:sp>
      <p:sp>
        <p:nvSpPr>
          <p:cNvPr id="18" name="Straight Connector 17">
            <a:extLst>
              <a:ext uri="{FF2B5EF4-FFF2-40B4-BE49-F238E27FC236}">
                <a16:creationId xmlns:a16="http://schemas.microsoft.com/office/drawing/2014/main" id="{120DB806-2413-4B0C-ACE3-D142E4F67318}"/>
              </a:ext>
            </a:extLst>
          </p:cNvPr>
          <p:cNvSpPr>
            <a:spLocks noGrp="1"/>
          </p:cNvSpPr>
          <p:nvPr/>
        </p:nvSpPr>
        <p:spPr>
          <a:xfrm>
            <a:off x="6438900" y="4210050"/>
            <a:ext cx="5067300" cy="0"/>
          </a:xfrm>
          <a:prstGeom prst="line">
            <a:avLst/>
          </a:prstGeom>
          <a:noFill/>
          <a:ln w="9525">
            <a:solidFill>
              <a:srgbClr val="879BEE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EB602C2-5459-45C7-89BA-A19225F033FD}"/>
              </a:ext>
            </a:extLst>
          </p:cNvPr>
          <p:cNvSpPr>
            <a:spLocks noGrp="1"/>
          </p:cNvSpPr>
          <p:nvPr/>
        </p:nvSpPr>
        <p:spPr>
          <a:xfrm>
            <a:off x="6438900" y="4552950"/>
            <a:ext cx="506730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10000"/>
              </a:lnSpc>
              <a:buNone/>
              <a:defRPr sz="1650" b="0" i="0">
                <a:solidFill>
                  <a:srgbClr val="B7C5FF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B7C5FF"/>
                </a:solidFill>
                <a:latin typeface="Aptos"/>
                <a:ea typeface="Aptos"/>
                <a:cs typeface="Aptos"/>
              </a:rPr>
              <a:t>Cel działań: utrzymać ciągłość sprzedaży bez dokładania zapasu tam, gdzie rotacja nie jest potwierdzona.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B7C1504-8610-4BBF-ADA4-4D3CB5246E40}"/>
              </a:ext>
            </a:extLst>
          </p:cNvPr>
          <p:cNvSpPr>
            <a:spLocks noGrp="1"/>
          </p:cNvSpPr>
          <p:nvPr/>
        </p:nvSpPr>
        <p:spPr>
          <a:xfrm>
            <a:off x="685800" y="6200775"/>
            <a:ext cx="9144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25" b="0" i="0">
                <a:solidFill>
                  <a:srgbClr val="B7C5FF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B7C5FF"/>
                </a:solidFill>
                <a:latin typeface="Aptos"/>
                <a:ea typeface="Aptos"/>
                <a:cs typeface="Aptos"/>
              </a:rPr>
              <a:t>Źródło ryzyka: informacja użytkownika. Działania: rekomendacje autorskie.</a:t>
            </a:r>
          </a:p>
        </p:txBody>
      </p:sp>
    </p:spTree>
    <p:extLst>
      <p:ext uri="{BB962C8B-B14F-4D97-AF65-F5344CB8AC3E}">
        <p14:creationId xmlns:p14="http://schemas.microsoft.com/office/powerpoint/2010/main" val="1305294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6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BBD9D42-84AA-4DAD-9CF9-DF24017BD000}"/>
              </a:ext>
            </a:extLst>
          </p:cNvPr>
          <p:cNvSpPr>
            <a:spLocks noGrp="1"/>
          </p:cNvSpPr>
          <p:nvPr/>
        </p:nvSpPr>
        <p:spPr>
          <a:xfrm>
            <a:off x="685800" y="400050"/>
            <a:ext cx="6667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C8FF36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C8FF36"/>
                </a:solidFill>
                <a:latin typeface="Aptos"/>
                <a:ea typeface="Aptos"/>
                <a:cs typeface="Aptos"/>
              </a:rPr>
              <a:t>WYNIKI SPRZEDAŻY • IV KWARTAŁ 2025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10D1690-8C03-48C5-BFA1-992A3B3B78C0}"/>
              </a:ext>
            </a:extLst>
          </p:cNvPr>
          <p:cNvSpPr>
            <a:spLocks noGrp="1"/>
          </p:cNvSpPr>
          <p:nvPr/>
        </p:nvSpPr>
        <p:spPr>
          <a:xfrm>
            <a:off x="685800" y="752475"/>
            <a:ext cx="108204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4000"/>
              </a:lnSpc>
              <a:buNone/>
              <a:defRPr sz="367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defRPr>
            </a:pPr>
            <a:r>
              <a:rPr sz="367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rPr>
              <a:t>Do celu Q1 brakuje 110 tys. zł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7C4D0D9-5D98-439F-BB53-243D087E8B86}"/>
              </a:ext>
            </a:extLst>
          </p:cNvPr>
          <p:cNvSpPr>
            <a:spLocks noGrp="1"/>
          </p:cNvSpPr>
          <p:nvPr/>
        </p:nvSpPr>
        <p:spPr>
          <a:xfrm>
            <a:off x="685800" y="6477000"/>
            <a:ext cx="33337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00" b="1" i="0">
                <a:solidFill>
                  <a:srgbClr val="B7C5FF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B7C5FF"/>
                </a:solidFill>
                <a:latin typeface="Aptos"/>
                <a:ea typeface="Aptos"/>
                <a:cs typeface="Aptos"/>
              </a:rPr>
              <a:t>SKLEP TECHNICZNY NOWAK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111769F-7422-4E51-8C00-F01733541EBF}"/>
              </a:ext>
            </a:extLst>
          </p:cNvPr>
          <p:cNvSpPr>
            <a:spLocks noGrp="1"/>
          </p:cNvSpPr>
          <p:nvPr/>
        </p:nvSpPr>
        <p:spPr>
          <a:xfrm>
            <a:off x="11049000" y="6457950"/>
            <a:ext cx="4572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75" b="1" i="0">
                <a:solidFill>
                  <a:srgbClr val="C8FF36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C8FF36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3B521D-C5B0-4136-B31D-E6447070244C}"/>
              </a:ext>
            </a:extLst>
          </p:cNvPr>
          <p:cNvSpPr>
            <a:spLocks noGrp="1"/>
          </p:cNvSpPr>
          <p:nvPr/>
        </p:nvSpPr>
        <p:spPr>
          <a:xfrm>
            <a:off x="685800" y="1695450"/>
            <a:ext cx="51435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7015"/>
          </a:bodyPr>
          <a:lstStyle/>
          <a:p>
            <a:pPr algn="l">
              <a:lnSpc>
                <a:spcPct val="100000"/>
              </a:lnSpc>
              <a:buNone/>
              <a:defRPr sz="502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defRPr>
            </a:pPr>
            <a:r>
              <a:rPr sz="502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rPr>
              <a:t>2 400 000 zł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6A895C-302A-4FDE-9016-2C0FB94757AA}"/>
              </a:ext>
            </a:extLst>
          </p:cNvPr>
          <p:cNvSpPr>
            <a:spLocks noGrp="1"/>
          </p:cNvSpPr>
          <p:nvPr/>
        </p:nvSpPr>
        <p:spPr>
          <a:xfrm>
            <a:off x="704850" y="2476500"/>
            <a:ext cx="4000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575" b="0" i="0">
                <a:solidFill>
                  <a:srgbClr val="B7C5FF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B7C5FF"/>
                </a:solidFill>
                <a:latin typeface="Aptos"/>
                <a:ea typeface="Aptos"/>
                <a:cs typeface="Aptos"/>
              </a:rPr>
              <a:t>cel na I kwartał 2026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92E85F-D2AB-45F8-A01D-EE0EF93500C3}"/>
              </a:ext>
            </a:extLst>
          </p:cNvPr>
          <p:cNvSpPr>
            <a:spLocks noGrp="1"/>
          </p:cNvSpPr>
          <p:nvPr/>
        </p:nvSpPr>
        <p:spPr>
          <a:xfrm>
            <a:off x="685800" y="3305175"/>
            <a:ext cx="29527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7436"/>
          </a:bodyPr>
          <a:lstStyle/>
          <a:p>
            <a:pPr algn="l">
              <a:lnSpc>
                <a:spcPct val="100000"/>
              </a:lnSpc>
              <a:buNone/>
              <a:defRPr sz="4875" b="1" i="0">
                <a:solidFill>
                  <a:srgbClr val="C8FF36"/>
                </a:solidFill>
                <a:latin typeface="Aptos Display"/>
                <a:ea typeface="Aptos Display"/>
                <a:cs typeface="Aptos Display"/>
              </a:defRPr>
            </a:pPr>
            <a:r>
              <a:rPr sz="4875" b="1" i="0">
                <a:solidFill>
                  <a:srgbClr val="C8FF36"/>
                </a:solidFill>
                <a:latin typeface="Aptos Display"/>
                <a:ea typeface="Aptos Display"/>
                <a:cs typeface="Aptos Display"/>
              </a:rPr>
              <a:t>+4,8%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E9F22D-1883-416A-ACEE-5218E3C00789}"/>
              </a:ext>
            </a:extLst>
          </p:cNvPr>
          <p:cNvSpPr>
            <a:spLocks noGrp="1"/>
          </p:cNvSpPr>
          <p:nvPr/>
        </p:nvSpPr>
        <p:spPr>
          <a:xfrm>
            <a:off x="704850" y="4067175"/>
            <a:ext cx="3238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500" b="0" i="0">
                <a:solidFill>
                  <a:srgbClr val="F7F9FF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F7F9FF"/>
                </a:solidFill>
                <a:latin typeface="Aptos"/>
                <a:ea typeface="Aptos"/>
                <a:cs typeface="Aptos"/>
              </a:rPr>
              <a:t>wymagana dynamika vs Q4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6AC187-D03E-43DA-B03F-E117CE6D6E5D}"/>
              </a:ext>
            </a:extLst>
          </p:cNvPr>
          <p:cNvSpPr>
            <a:spLocks noGrp="1"/>
          </p:cNvSpPr>
          <p:nvPr/>
        </p:nvSpPr>
        <p:spPr>
          <a:xfrm>
            <a:off x="685800" y="4829175"/>
            <a:ext cx="428625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8889"/>
          </a:bodyPr>
          <a:lstStyle/>
          <a:p>
            <a:pPr algn="l">
              <a:lnSpc>
                <a:spcPct val="105000"/>
              </a:lnSpc>
              <a:buNone/>
              <a:defRPr sz="187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defRPr>
            </a:pPr>
            <a:r>
              <a:rPr sz="187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rPr>
              <a:t>To wyraźnie mniej niż +18% osiągnięte w Q4 — cel jest ambitny, ale pozostaje w zasięgu.</a:t>
            </a:r>
          </a:p>
        </p:txBody>
      </p:sp>
      <p:graphicFrame>
        <p:nvGraphicFramePr>
          <p:cNvPr id="10" name="Chart"/>
          <p:cNvGraphicFramePr/>
          <p:nvPr/>
        </p:nvGraphicFramePr>
        <p:xfrm>
          <a:off x="5734050" y="1676400"/>
          <a:ext cx="5600700" cy="3695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14D93C00-B931-45B7-BFA5-679700A0DDCE}"/>
              </a:ext>
            </a:extLst>
          </p:cNvPr>
          <p:cNvSpPr>
            <a:spLocks noGrp="1"/>
          </p:cNvSpPr>
          <p:nvPr/>
        </p:nvSpPr>
        <p:spPr>
          <a:xfrm>
            <a:off x="6829425" y="1924050"/>
            <a:ext cx="1809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500" b="1" i="0">
                <a:solidFill>
                  <a:srgbClr val="F7F9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7F9FF"/>
                </a:solidFill>
                <a:latin typeface="Aptos"/>
                <a:ea typeface="Aptos"/>
                <a:cs typeface="Aptos"/>
              </a:rPr>
              <a:t>2,29 mln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F20BDF8-1C52-4450-A541-399771923B5E}"/>
              </a:ext>
            </a:extLst>
          </p:cNvPr>
          <p:cNvSpPr>
            <a:spLocks noGrp="1"/>
          </p:cNvSpPr>
          <p:nvPr/>
        </p:nvSpPr>
        <p:spPr>
          <a:xfrm>
            <a:off x="8782050" y="1790700"/>
            <a:ext cx="1809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500" b="1" i="0">
                <a:solidFill>
                  <a:srgbClr val="F7F9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7F9FF"/>
                </a:solidFill>
                <a:latin typeface="Aptos"/>
                <a:ea typeface="Aptos"/>
                <a:cs typeface="Aptos"/>
              </a:rPr>
              <a:t>2,40 mln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54ACEF1-B6B4-4416-8F64-479FC23DA324}"/>
              </a:ext>
            </a:extLst>
          </p:cNvPr>
          <p:cNvSpPr>
            <a:spLocks noGrp="1"/>
          </p:cNvSpPr>
          <p:nvPr/>
        </p:nvSpPr>
        <p:spPr>
          <a:xfrm>
            <a:off x="685800" y="6200775"/>
            <a:ext cx="9144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25" b="0" i="0">
                <a:solidFill>
                  <a:srgbClr val="B7C5FF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B7C5FF"/>
                </a:solidFill>
                <a:latin typeface="Aptos"/>
                <a:ea typeface="Aptos"/>
                <a:cs typeface="Aptos"/>
              </a:rPr>
              <a:t>Źródło: dane przekazane przez Sklep Techniczny Nowak; obliczenia własne.</a:t>
            </a:r>
          </a:p>
        </p:txBody>
      </p:sp>
    </p:spTree>
    <p:extLst>
      <p:ext uri="{BB962C8B-B14F-4D97-AF65-F5344CB8AC3E}">
        <p14:creationId xmlns:p14="http://schemas.microsoft.com/office/powerpoint/2010/main" val="1328843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0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66FF5649-78A5-4357-AB14-1EB61587D93F}"/>
              </a:ext>
            </a:extLst>
          </p:cNvPr>
          <p:cNvSpPr>
            <a:spLocks noGrp="1"/>
          </p:cNvSpPr>
          <p:nvPr/>
        </p:nvSpPr>
        <p:spPr>
          <a:xfrm>
            <a:off x="685800" y="400050"/>
            <a:ext cx="6667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55E7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55E7FF"/>
                </a:solidFill>
                <a:latin typeface="Aptos"/>
                <a:ea typeface="Aptos"/>
                <a:cs typeface="Aptos"/>
              </a:rPr>
              <a:t>WYNIKI SPRZEDAŻY • IV KWARTAŁ 2025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74501B0-0A36-4071-9542-D249D3BECB87}"/>
              </a:ext>
            </a:extLst>
          </p:cNvPr>
          <p:cNvSpPr>
            <a:spLocks noGrp="1"/>
          </p:cNvSpPr>
          <p:nvPr/>
        </p:nvSpPr>
        <p:spPr>
          <a:xfrm>
            <a:off x="685800" y="752475"/>
            <a:ext cx="108204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75799"/>
          </a:bodyPr>
          <a:lstStyle/>
          <a:p>
            <a:pPr algn="l">
              <a:lnSpc>
                <a:spcPct val="94000"/>
              </a:lnSpc>
              <a:buNone/>
              <a:defRPr sz="367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defRPr>
            </a:pPr>
            <a:r>
              <a:rPr sz="367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rPr>
              <a:t>Trzy działania zamieniają momentum w realizację celu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EAC9F70-C18F-4F18-9473-584E06D3EEA2}"/>
              </a:ext>
            </a:extLst>
          </p:cNvPr>
          <p:cNvSpPr>
            <a:spLocks noGrp="1"/>
          </p:cNvSpPr>
          <p:nvPr/>
        </p:nvSpPr>
        <p:spPr>
          <a:xfrm>
            <a:off x="685800" y="6477000"/>
            <a:ext cx="33337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00" b="1" i="0">
                <a:solidFill>
                  <a:srgbClr val="B7C5FF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B7C5FF"/>
                </a:solidFill>
                <a:latin typeface="Aptos"/>
                <a:ea typeface="Aptos"/>
                <a:cs typeface="Aptos"/>
              </a:rPr>
              <a:t>SKLEP TECHNICZNY NOWAK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2886C75-ECCA-435C-8B80-CFEC3E2230A2}"/>
              </a:ext>
            </a:extLst>
          </p:cNvPr>
          <p:cNvSpPr>
            <a:spLocks noGrp="1"/>
          </p:cNvSpPr>
          <p:nvPr/>
        </p:nvSpPr>
        <p:spPr>
          <a:xfrm>
            <a:off x="11049000" y="6457950"/>
            <a:ext cx="4572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75" b="1" i="0">
                <a:solidFill>
                  <a:srgbClr val="55E7FF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55E7FF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A72C03-52F0-454F-A7D6-E3A4BA8604B9}"/>
              </a:ext>
            </a:extLst>
          </p:cNvPr>
          <p:cNvSpPr>
            <a:spLocks noGrp="1"/>
          </p:cNvSpPr>
          <p:nvPr/>
        </p:nvSpPr>
        <p:spPr>
          <a:xfrm>
            <a:off x="685800" y="1695450"/>
            <a:ext cx="9144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600" b="1" i="0">
                <a:solidFill>
                  <a:srgbClr val="C8FF36"/>
                </a:solidFill>
                <a:latin typeface="Aptos Display"/>
                <a:ea typeface="Aptos Display"/>
                <a:cs typeface="Aptos Display"/>
              </a:defRPr>
            </a:pPr>
            <a:r>
              <a:rPr sz="3600" b="1" i="0">
                <a:solidFill>
                  <a:srgbClr val="C8FF36"/>
                </a:solidFill>
                <a:latin typeface="Aptos Display"/>
                <a:ea typeface="Aptos Display"/>
                <a:cs typeface="Aptos Display"/>
              </a:rPr>
              <a:t>01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C3D37A-97E7-4E2C-B4AA-D2B927E9EB6C}"/>
              </a:ext>
            </a:extLst>
          </p:cNvPr>
          <p:cNvSpPr>
            <a:spLocks noGrp="1"/>
          </p:cNvSpPr>
          <p:nvPr/>
        </p:nvSpPr>
        <p:spPr>
          <a:xfrm>
            <a:off x="1885950" y="1714500"/>
            <a:ext cx="4000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32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defRPr>
            </a:pPr>
            <a:r>
              <a:rPr sz="232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rPr>
              <a:t>Skalować Audio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735668-2C78-4492-AE2D-B09A79125143}"/>
              </a:ext>
            </a:extLst>
          </p:cNvPr>
          <p:cNvSpPr>
            <a:spLocks noGrp="1"/>
          </p:cNvSpPr>
          <p:nvPr/>
        </p:nvSpPr>
        <p:spPr>
          <a:xfrm>
            <a:off x="6191250" y="1714500"/>
            <a:ext cx="53149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725" b="0" i="0">
                <a:solidFill>
                  <a:srgbClr val="B7C5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B7C5FF"/>
                </a:solidFill>
                <a:latin typeface="Aptos"/>
                <a:ea typeface="Aptos"/>
                <a:cs typeface="Aptos"/>
              </a:rPr>
              <a:t>Priorytetyzować dostępność bestsellerów i sprzedaż uzupełniającą.</a:t>
            </a:r>
          </a:p>
        </p:txBody>
      </p:sp>
      <p:sp>
        <p:nvSpPr>
          <p:cNvPr id="8" name="Straight Connector 7">
            <a:extLst>
              <a:ext uri="{FF2B5EF4-FFF2-40B4-BE49-F238E27FC236}">
                <a16:creationId xmlns:a16="http://schemas.microsoft.com/office/drawing/2014/main" id="{B6DBA23A-197D-48FC-92F6-D387C440CEA6}"/>
              </a:ext>
            </a:extLst>
          </p:cNvPr>
          <p:cNvSpPr>
            <a:spLocks noGrp="1"/>
          </p:cNvSpPr>
          <p:nvPr/>
        </p:nvSpPr>
        <p:spPr>
          <a:xfrm>
            <a:off x="685800" y="2724150"/>
            <a:ext cx="10820400" cy="0"/>
          </a:xfrm>
          <a:prstGeom prst="line">
            <a:avLst/>
          </a:prstGeom>
          <a:noFill/>
          <a:ln w="9525">
            <a:solidFill>
              <a:srgbClr val="879BEE"/>
            </a:solidFill>
            <a:prstDash val="solid"/>
          </a:ln>
        </p:spPr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542DBB-1FCB-4CED-AB7E-BFB7708DBBE2}"/>
              </a:ext>
            </a:extLst>
          </p:cNvPr>
          <p:cNvSpPr>
            <a:spLocks noGrp="1"/>
          </p:cNvSpPr>
          <p:nvPr/>
        </p:nvSpPr>
        <p:spPr>
          <a:xfrm>
            <a:off x="685800" y="3048000"/>
            <a:ext cx="9144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600" b="1" i="0">
                <a:solidFill>
                  <a:srgbClr val="FF6470"/>
                </a:solidFill>
                <a:latin typeface="Aptos Display"/>
                <a:ea typeface="Aptos Display"/>
                <a:cs typeface="Aptos Display"/>
              </a:defRPr>
            </a:pPr>
            <a:r>
              <a:rPr sz="3600" b="1" i="0">
                <a:solidFill>
                  <a:srgbClr val="FF6470"/>
                </a:solidFill>
                <a:latin typeface="Aptos Display"/>
                <a:ea typeface="Aptos Display"/>
                <a:cs typeface="Aptos Display"/>
              </a:rPr>
              <a:t>02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D7694F9-E5CF-45C4-BAF5-B351C3122F17}"/>
              </a:ext>
            </a:extLst>
          </p:cNvPr>
          <p:cNvSpPr>
            <a:spLocks noGrp="1"/>
          </p:cNvSpPr>
          <p:nvPr/>
        </p:nvSpPr>
        <p:spPr>
          <a:xfrm>
            <a:off x="1885950" y="3067050"/>
            <a:ext cx="4000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75402"/>
          </a:bodyPr>
          <a:lstStyle/>
          <a:p>
            <a:pPr algn="l">
              <a:lnSpc>
                <a:spcPct val="100000"/>
              </a:lnSpc>
              <a:buNone/>
              <a:defRPr sz="232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defRPr>
            </a:pPr>
            <a:r>
              <a:rPr sz="232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rPr>
              <a:t>Ograniczyć ryzyko podzespołów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9834E98-CCBB-4C28-A21B-9F9EF3E093A1}"/>
              </a:ext>
            </a:extLst>
          </p:cNvPr>
          <p:cNvSpPr>
            <a:spLocks noGrp="1"/>
          </p:cNvSpPr>
          <p:nvPr/>
        </p:nvSpPr>
        <p:spPr>
          <a:xfrm>
            <a:off x="6191250" y="3067050"/>
            <a:ext cx="53149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725" b="0" i="0">
                <a:solidFill>
                  <a:srgbClr val="B7C5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B7C5FF"/>
                </a:solidFill>
                <a:latin typeface="Aptos"/>
                <a:ea typeface="Aptos"/>
                <a:cs typeface="Aptos"/>
              </a:rPr>
              <a:t>Zabezpieczyć kluczowe SKU i alternatywne źródła dostaw.</a:t>
            </a:r>
          </a:p>
        </p:txBody>
      </p:sp>
      <p:sp>
        <p:nvSpPr>
          <p:cNvPr id="12" name="Straight Connector 11">
            <a:extLst>
              <a:ext uri="{FF2B5EF4-FFF2-40B4-BE49-F238E27FC236}">
                <a16:creationId xmlns:a16="http://schemas.microsoft.com/office/drawing/2014/main" id="{E213B5FE-8B7B-4FAD-A1F0-BB2DEB912552}"/>
              </a:ext>
            </a:extLst>
          </p:cNvPr>
          <p:cNvSpPr>
            <a:spLocks noGrp="1"/>
          </p:cNvSpPr>
          <p:nvPr/>
        </p:nvSpPr>
        <p:spPr>
          <a:xfrm>
            <a:off x="685800" y="4076700"/>
            <a:ext cx="10820400" cy="0"/>
          </a:xfrm>
          <a:prstGeom prst="line">
            <a:avLst/>
          </a:prstGeom>
          <a:noFill/>
          <a:ln w="9525">
            <a:solidFill>
              <a:srgbClr val="879BEE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B76BA34-DEA4-4D68-901B-0A185F0C3A35}"/>
              </a:ext>
            </a:extLst>
          </p:cNvPr>
          <p:cNvSpPr>
            <a:spLocks noGrp="1"/>
          </p:cNvSpPr>
          <p:nvPr/>
        </p:nvSpPr>
        <p:spPr>
          <a:xfrm>
            <a:off x="685800" y="4400550"/>
            <a:ext cx="9144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3600" b="1" i="0">
                <a:solidFill>
                  <a:srgbClr val="55E7FF"/>
                </a:solidFill>
                <a:latin typeface="Aptos Display"/>
                <a:ea typeface="Aptos Display"/>
                <a:cs typeface="Aptos Display"/>
              </a:defRPr>
            </a:pPr>
            <a:r>
              <a:rPr sz="3600" b="1" i="0">
                <a:solidFill>
                  <a:srgbClr val="55E7FF"/>
                </a:solidFill>
                <a:latin typeface="Aptos Display"/>
                <a:ea typeface="Aptos Display"/>
                <a:cs typeface="Aptos Display"/>
              </a:rPr>
              <a:t>03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9FB89E9-1CAD-4412-AB27-EE7FA81A1538}"/>
              </a:ext>
            </a:extLst>
          </p:cNvPr>
          <p:cNvSpPr>
            <a:spLocks noGrp="1"/>
          </p:cNvSpPr>
          <p:nvPr/>
        </p:nvSpPr>
        <p:spPr>
          <a:xfrm>
            <a:off x="1885950" y="4419600"/>
            <a:ext cx="4000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0495"/>
          </a:bodyPr>
          <a:lstStyle/>
          <a:p>
            <a:pPr algn="l">
              <a:lnSpc>
                <a:spcPct val="100000"/>
              </a:lnSpc>
              <a:buNone/>
              <a:defRPr sz="232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defRPr>
            </a:pPr>
            <a:r>
              <a:rPr sz="232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rPr>
              <a:t>Zarządzać tempem co tydzień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36ADDF7-4F23-46B6-BF4B-905C00CF1A5F}"/>
              </a:ext>
            </a:extLst>
          </p:cNvPr>
          <p:cNvSpPr>
            <a:spLocks noGrp="1"/>
          </p:cNvSpPr>
          <p:nvPr/>
        </p:nvSpPr>
        <p:spPr>
          <a:xfrm>
            <a:off x="6191250" y="4419600"/>
            <a:ext cx="53149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8000"/>
              </a:lnSpc>
              <a:buNone/>
              <a:defRPr sz="1725" b="0" i="0">
                <a:solidFill>
                  <a:srgbClr val="B7C5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B7C5FF"/>
                </a:solidFill>
                <a:latin typeface="Aptos"/>
                <a:ea typeface="Aptos"/>
                <a:cs typeface="Aptos"/>
              </a:rPr>
              <a:t>Śledzić przychód, dostępność i odchylenie od ścieżki do 2,40 mln zł.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5C55041-DE41-4562-913B-5E7C514F9A8C}"/>
              </a:ext>
            </a:extLst>
          </p:cNvPr>
          <p:cNvSpPr>
            <a:spLocks noGrp="1"/>
          </p:cNvSpPr>
          <p:nvPr/>
        </p:nvSpPr>
        <p:spPr>
          <a:xfrm>
            <a:off x="685800" y="5819775"/>
            <a:ext cx="2476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FF6470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FF6470"/>
                </a:solidFill>
                <a:latin typeface="Aptos"/>
                <a:ea typeface="Aptos"/>
                <a:cs typeface="Aptos"/>
              </a:rPr>
              <a:t>REKOMENDOWANY RYTM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6C99542-0546-412B-95B0-73AB3D9C1BDA}"/>
              </a:ext>
            </a:extLst>
          </p:cNvPr>
          <p:cNvSpPr>
            <a:spLocks noGrp="1"/>
          </p:cNvSpPr>
          <p:nvPr/>
        </p:nvSpPr>
        <p:spPr>
          <a:xfrm>
            <a:off x="3333750" y="5772150"/>
            <a:ext cx="81724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1575" b="1" i="0">
                <a:solidFill>
                  <a:srgbClr val="F7F9FF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F7F9FF"/>
                </a:solidFill>
                <a:latin typeface="Aptos"/>
                <a:ea typeface="Aptos"/>
                <a:cs typeface="Aptos"/>
              </a:rPr>
              <a:t>Cotygodniowy przegląd realizacji celu i ryzyka dostępności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2CF3344-E2B8-4247-A553-61BCD3831F93}"/>
              </a:ext>
            </a:extLst>
          </p:cNvPr>
          <p:cNvSpPr>
            <a:spLocks noGrp="1"/>
          </p:cNvSpPr>
          <p:nvPr/>
        </p:nvSpPr>
        <p:spPr>
          <a:xfrm>
            <a:off x="685800" y="6200775"/>
            <a:ext cx="9144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25" b="0" i="0">
                <a:solidFill>
                  <a:srgbClr val="B7C5FF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B7C5FF"/>
                </a:solidFill>
                <a:latin typeface="Aptos"/>
                <a:ea typeface="Aptos"/>
                <a:cs typeface="Aptos"/>
              </a:rPr>
              <a:t>Rekomendacje autorskie na podstawie danych przekazanych przez użytkownika.</a:t>
            </a:r>
          </a:p>
        </p:txBody>
      </p:sp>
    </p:spTree>
    <p:extLst>
      <p:ext uri="{BB962C8B-B14F-4D97-AF65-F5344CB8AC3E}">
        <p14:creationId xmlns:p14="http://schemas.microsoft.com/office/powerpoint/2010/main" val="2068048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6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55E525E4-A424-4E6C-B3EB-3141E5FFC2CF}"/>
              </a:ext>
            </a:extLst>
          </p:cNvPr>
          <p:cNvSpPr>
            <a:spLocks noGrp="1"/>
          </p:cNvSpPr>
          <p:nvPr/>
        </p:nvSpPr>
        <p:spPr>
          <a:xfrm>
            <a:off x="685800" y="45720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C8FF36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C8FF36"/>
                </a:solidFill>
                <a:latin typeface="Aptos"/>
                <a:ea typeface="Aptos"/>
                <a:cs typeface="Aptos"/>
              </a:rPr>
              <a:t>DECYZJE ZARZĄDU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FB6DC09-2863-47FA-8D9B-F4F6A6DA310C}"/>
              </a:ext>
            </a:extLst>
          </p:cNvPr>
          <p:cNvSpPr>
            <a:spLocks noGrp="1"/>
          </p:cNvSpPr>
          <p:nvPr/>
        </p:nvSpPr>
        <p:spPr>
          <a:xfrm>
            <a:off x="685800" y="1066800"/>
            <a:ext cx="74295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9246"/>
          </a:bodyPr>
          <a:lstStyle/>
          <a:p>
            <a:pPr algn="l">
              <a:lnSpc>
                <a:spcPct val="93000"/>
              </a:lnSpc>
              <a:buNone/>
              <a:defRPr sz="4500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defRPr>
            </a:pPr>
            <a:r>
              <a:rPr sz="4500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rPr>
              <a:t>Zabezpieczyć podzespoły.</a:t>
            </a:r>
          </a:p>
          <a:p>
            <a:pPr algn="l">
              <a:lnSpc>
                <a:spcPct val="93000"/>
              </a:lnSpc>
              <a:buNone/>
              <a:defRPr sz="4500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defRPr>
            </a:pPr>
            <a:r>
              <a:rPr sz="4500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rPr>
              <a:t>Skalować Audio.</a:t>
            </a:r>
          </a:p>
        </p:txBody>
      </p:sp>
      <p:sp>
        <p:nvSpPr>
          <p:cNvPr id="3" name="Straight Connector 2">
            <a:extLst>
              <a:ext uri="{FF2B5EF4-FFF2-40B4-BE49-F238E27FC236}">
                <a16:creationId xmlns:a16="http://schemas.microsoft.com/office/drawing/2014/main" id="{4AB3B032-4A72-4DDB-BE03-E9CBC2DA47B0}"/>
              </a:ext>
            </a:extLst>
          </p:cNvPr>
          <p:cNvSpPr>
            <a:spLocks noGrp="1"/>
          </p:cNvSpPr>
          <p:nvPr/>
        </p:nvSpPr>
        <p:spPr>
          <a:xfrm>
            <a:off x="685800" y="2895600"/>
            <a:ext cx="10820400" cy="0"/>
          </a:xfrm>
          <a:prstGeom prst="line">
            <a:avLst/>
          </a:prstGeom>
          <a:noFill/>
          <a:ln w="28575">
            <a:solidFill>
              <a:srgbClr val="55E7FF"/>
            </a:solidFill>
            <a:prstDash val="solid"/>
          </a:ln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985054-BBE0-4FD3-8A91-33673E459FFA}"/>
              </a:ext>
            </a:extLst>
          </p:cNvPr>
          <p:cNvSpPr>
            <a:spLocks noGrp="1"/>
          </p:cNvSpPr>
          <p:nvPr/>
        </p:nvSpPr>
        <p:spPr>
          <a:xfrm>
            <a:off x="685800" y="3286125"/>
            <a:ext cx="47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775" b="1" i="0">
                <a:solidFill>
                  <a:srgbClr val="C8FF36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 i="0">
                <a:solidFill>
                  <a:srgbClr val="C8FF36"/>
                </a:solidFill>
                <a:latin typeface="Aptos Display"/>
                <a:ea typeface="Aptos Display"/>
                <a:cs typeface="Aptos Display"/>
              </a:rPr>
              <a:t>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05DEFEC-77AD-4852-B81B-579E102889AC}"/>
              </a:ext>
            </a:extLst>
          </p:cNvPr>
          <p:cNvSpPr>
            <a:spLocks noGrp="1"/>
          </p:cNvSpPr>
          <p:nvPr/>
        </p:nvSpPr>
        <p:spPr>
          <a:xfrm>
            <a:off x="1257300" y="3314700"/>
            <a:ext cx="4476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3062"/>
          </a:bodyPr>
          <a:lstStyle/>
          <a:p>
            <a:pPr algn="l">
              <a:lnSpc>
                <a:spcPct val="100000"/>
              </a:lnSpc>
              <a:buNone/>
              <a:defRPr sz="187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defRPr>
            </a:pPr>
            <a:r>
              <a:rPr sz="187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rPr>
              <a:t>Zatwierdzić priorytet dostępności Audio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20FAB8-D31C-4732-A125-6E480930EA82}"/>
              </a:ext>
            </a:extLst>
          </p:cNvPr>
          <p:cNvSpPr>
            <a:spLocks noGrp="1"/>
          </p:cNvSpPr>
          <p:nvPr/>
        </p:nvSpPr>
        <p:spPr>
          <a:xfrm>
            <a:off x="685800" y="4038600"/>
            <a:ext cx="47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775" b="1" i="0">
                <a:solidFill>
                  <a:srgbClr val="FF6470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 i="0">
                <a:solidFill>
                  <a:srgbClr val="FF6470"/>
                </a:solidFill>
                <a:latin typeface="Aptos Display"/>
                <a:ea typeface="Aptos Display"/>
                <a:cs typeface="Aptos Display"/>
              </a:rPr>
              <a:t>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89B475-7AEE-4DE1-A736-39CEE4F5751C}"/>
              </a:ext>
            </a:extLst>
          </p:cNvPr>
          <p:cNvSpPr>
            <a:spLocks noGrp="1"/>
          </p:cNvSpPr>
          <p:nvPr/>
        </p:nvSpPr>
        <p:spPr>
          <a:xfrm>
            <a:off x="1257300" y="4067175"/>
            <a:ext cx="5334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78126"/>
          </a:bodyPr>
          <a:lstStyle/>
          <a:p>
            <a:pPr algn="l">
              <a:lnSpc>
                <a:spcPct val="100000"/>
              </a:lnSpc>
              <a:buNone/>
              <a:defRPr sz="187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defRPr>
            </a:pPr>
            <a:r>
              <a:rPr sz="187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rPr>
              <a:t>Zatwierdzić plan ograniczenia ryzyka podzespołów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DE3F3EF-3688-48E7-B439-7D648CD54A06}"/>
              </a:ext>
            </a:extLst>
          </p:cNvPr>
          <p:cNvSpPr>
            <a:spLocks noGrp="1"/>
          </p:cNvSpPr>
          <p:nvPr/>
        </p:nvSpPr>
        <p:spPr>
          <a:xfrm>
            <a:off x="685800" y="4791075"/>
            <a:ext cx="47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775" b="1" i="0">
                <a:solidFill>
                  <a:srgbClr val="55E7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 i="0">
                <a:solidFill>
                  <a:srgbClr val="55E7FF"/>
                </a:solidFill>
                <a:latin typeface="Aptos Display"/>
                <a:ea typeface="Aptos Display"/>
                <a:cs typeface="Aptos Display"/>
              </a:rPr>
              <a:t>3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D080045-BD1C-4202-B912-6E3141AF7B00}"/>
              </a:ext>
            </a:extLst>
          </p:cNvPr>
          <p:cNvSpPr>
            <a:spLocks noGrp="1"/>
          </p:cNvSpPr>
          <p:nvPr/>
        </p:nvSpPr>
        <p:spPr>
          <a:xfrm>
            <a:off x="1257300" y="4819650"/>
            <a:ext cx="4953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4814"/>
          </a:bodyPr>
          <a:lstStyle/>
          <a:p>
            <a:pPr algn="l">
              <a:lnSpc>
                <a:spcPct val="100000"/>
              </a:lnSpc>
              <a:buNone/>
              <a:defRPr sz="187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defRPr>
            </a:pPr>
            <a:r>
              <a:rPr sz="187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rPr>
              <a:t>Uruchomić tygodniowy przegląd wykonania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C14685B-B3D9-46B7-BF1D-DE7C25E63E80}"/>
              </a:ext>
            </a:extLst>
          </p:cNvPr>
          <p:cNvSpPr>
            <a:spLocks noGrp="1"/>
          </p:cNvSpPr>
          <p:nvPr/>
        </p:nvSpPr>
        <p:spPr>
          <a:xfrm>
            <a:off x="7620000" y="3181350"/>
            <a:ext cx="3886200" cy="1066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7222"/>
          </a:bodyPr>
          <a:lstStyle/>
          <a:p>
            <a:pPr algn="r">
              <a:lnSpc>
                <a:spcPct val="100000"/>
              </a:lnSpc>
              <a:buNone/>
              <a:defRPr sz="7200" b="1" i="0">
                <a:solidFill>
                  <a:srgbClr val="C8FF36"/>
                </a:solidFill>
                <a:latin typeface="Aptos Display"/>
                <a:ea typeface="Aptos Display"/>
                <a:cs typeface="Aptos Display"/>
              </a:defRPr>
            </a:pPr>
            <a:r>
              <a:rPr sz="7200" b="1" i="0">
                <a:solidFill>
                  <a:srgbClr val="C8FF36"/>
                </a:solidFill>
                <a:latin typeface="Aptos Display"/>
                <a:ea typeface="Aptos Display"/>
                <a:cs typeface="Aptos Display"/>
              </a:rPr>
              <a:t>2,40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B9550D9-251D-438E-A4B9-C7E6380B2D97}"/>
              </a:ext>
            </a:extLst>
          </p:cNvPr>
          <p:cNvSpPr>
            <a:spLocks noGrp="1"/>
          </p:cNvSpPr>
          <p:nvPr/>
        </p:nvSpPr>
        <p:spPr>
          <a:xfrm>
            <a:off x="8877300" y="4257675"/>
            <a:ext cx="26289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262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defRPr>
            </a:pPr>
            <a:r>
              <a:rPr sz="2625" b="1" i="0">
                <a:solidFill>
                  <a:srgbClr val="F7F9FF"/>
                </a:solidFill>
                <a:latin typeface="Aptos Display"/>
                <a:ea typeface="Aptos Display"/>
                <a:cs typeface="Aptos Display"/>
              </a:rPr>
              <a:t>mln zł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CB2B00-17AE-45E8-B82F-9BB05BC0EAC7}"/>
              </a:ext>
            </a:extLst>
          </p:cNvPr>
          <p:cNvSpPr>
            <a:spLocks noGrp="1"/>
          </p:cNvSpPr>
          <p:nvPr/>
        </p:nvSpPr>
        <p:spPr>
          <a:xfrm>
            <a:off x="7810500" y="4819650"/>
            <a:ext cx="36957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1275" b="1" i="0">
                <a:solidFill>
                  <a:srgbClr val="FF6470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FF6470"/>
                </a:solidFill>
                <a:latin typeface="Aptos"/>
                <a:ea typeface="Aptos"/>
                <a:cs typeface="Aptos"/>
              </a:rPr>
              <a:t>CEL • I KWARTAŁ 2026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B6AF05-166D-4887-8389-343B7D1766FB}"/>
              </a:ext>
            </a:extLst>
          </p:cNvPr>
          <p:cNvSpPr>
            <a:spLocks noGrp="1"/>
          </p:cNvSpPr>
          <p:nvPr/>
        </p:nvSpPr>
        <p:spPr>
          <a:xfrm>
            <a:off x="7848600" y="5210175"/>
            <a:ext cx="36576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1500" b="0" i="0">
                <a:solidFill>
                  <a:srgbClr val="B7C5FF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B7C5FF"/>
                </a:solidFill>
                <a:latin typeface="Aptos"/>
                <a:ea typeface="Aptos"/>
                <a:cs typeface="Aptos"/>
              </a:rPr>
              <a:t>+110 tys. zł względem Q4 2025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7AE78E2-8C15-4342-9556-0059D2196111}"/>
              </a:ext>
            </a:extLst>
          </p:cNvPr>
          <p:cNvSpPr>
            <a:spLocks noGrp="1"/>
          </p:cNvSpPr>
          <p:nvPr/>
        </p:nvSpPr>
        <p:spPr>
          <a:xfrm>
            <a:off x="685800" y="6200775"/>
            <a:ext cx="9144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25" b="0" i="0">
                <a:solidFill>
                  <a:srgbClr val="B7C5FF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B7C5FF"/>
                </a:solidFill>
                <a:latin typeface="Aptos"/>
                <a:ea typeface="Aptos"/>
                <a:cs typeface="Aptos"/>
              </a:rPr>
              <a:t>Źródło: dane przekazane przez Sklep Techniczny Nowak; obliczenia własne.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969A6AF-7041-430E-8D8A-48319136027E}"/>
              </a:ext>
            </a:extLst>
          </p:cNvPr>
          <p:cNvSpPr>
            <a:spLocks noGrp="1"/>
          </p:cNvSpPr>
          <p:nvPr/>
        </p:nvSpPr>
        <p:spPr>
          <a:xfrm>
            <a:off x="685800" y="6477000"/>
            <a:ext cx="33337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00" b="1" i="0">
                <a:solidFill>
                  <a:srgbClr val="B7C5FF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B7C5FF"/>
                </a:solidFill>
                <a:latin typeface="Aptos"/>
                <a:ea typeface="Aptos"/>
                <a:cs typeface="Aptos"/>
              </a:rPr>
              <a:t>SKLEP TECHNICZNY NOWAK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81B0B25-1A1F-4717-8E4C-02AA7BF16469}"/>
              </a:ext>
            </a:extLst>
          </p:cNvPr>
          <p:cNvSpPr>
            <a:spLocks noGrp="1"/>
          </p:cNvSpPr>
          <p:nvPr/>
        </p:nvSpPr>
        <p:spPr>
          <a:xfrm>
            <a:off x="11049000" y="6457950"/>
            <a:ext cx="4572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75" b="1" i="0">
                <a:solidFill>
                  <a:srgbClr val="C8FF36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C8FF36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909591812"/>
      </p:ext>
    </p:extLst>
  </p:cSld>
  <p:clrMapOvr>
    <a:masterClrMapping/>
  </p:clrMapOvr>
</p:sld>
</file>

<file path=ppt/theme/theme1.xml><?xml version="1.0" encoding="utf-8"?>
<a:theme xmlns:a="http://schemas.openxmlformats.org/drawingml/2006/main" name="Elektryczny Kolor Danych">
  <a:themeElements>
    <a:clrScheme name="Elektryczny Kolor Danych">
      <a:dk1>
        <a:srgbClr val="000000"/>
      </a:dk1>
      <a:lt1>
        <a:srgbClr val="F7F9FF"/>
      </a:lt1>
      <a:dk2>
        <a:srgbClr val="06104F"/>
      </a:dk2>
      <a:lt2>
        <a:srgbClr val="B7C5FF"/>
      </a:lt2>
      <a:accent1>
        <a:srgbClr val="C8FF36"/>
      </a:accent1>
      <a:accent2>
        <a:srgbClr val="55E7FF"/>
      </a:accent2>
      <a:accent3>
        <a:srgbClr val="FF6470"/>
      </a:accent3>
      <a:accent4>
        <a:srgbClr val="B7C5FF"/>
      </a:accent4>
      <a:accent5>
        <a:srgbClr val="8D6BFF"/>
      </a:accent5>
      <a:accent6>
        <a:srgbClr val="44F0B6"/>
      </a:accent6>
      <a:hlink>
        <a:srgbClr val="55E7FF"/>
      </a:hlink>
      <a:folHlink>
        <a:srgbClr val="B982FF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Elektryczny Kolor Danych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Elektryczny Kolor Danych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</cp:revision>
  <dcterms:created xsi:type="dcterms:W3CDTF">2026-08-02T20:37:31Z</dcterms:created>
  <dcterms:modified xsi:type="dcterms:W3CDTF">2026-08-02T20:47:38Z</dcterms:modified>
</cp:coreProperties>
</file>